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5"/>
  </p:notesMasterIdLst>
  <p:sldIdLst>
    <p:sldId id="256" r:id="rId2"/>
    <p:sldId id="576" r:id="rId3"/>
    <p:sldId id="578" r:id="rId4"/>
    <p:sldId id="577" r:id="rId5"/>
    <p:sldId id="575" r:id="rId6"/>
    <p:sldId id="309" r:id="rId7"/>
    <p:sldId id="579" r:id="rId8"/>
    <p:sldId id="580" r:id="rId9"/>
    <p:sldId id="646" r:id="rId10"/>
    <p:sldId id="593" r:id="rId11"/>
    <p:sldId id="592" r:id="rId12"/>
    <p:sldId id="348" r:id="rId13"/>
    <p:sldId id="521" r:id="rId14"/>
    <p:sldId id="595" r:id="rId15"/>
    <p:sldId id="596" r:id="rId16"/>
    <p:sldId id="599" r:id="rId17"/>
    <p:sldId id="570" r:id="rId18"/>
    <p:sldId id="598" r:id="rId19"/>
    <p:sldId id="600" r:id="rId20"/>
    <p:sldId id="587" r:id="rId21"/>
    <p:sldId id="583" r:id="rId22"/>
    <p:sldId id="602" r:id="rId23"/>
    <p:sldId id="603" r:id="rId24"/>
    <p:sldId id="601" r:id="rId25"/>
    <p:sldId id="604" r:id="rId26"/>
    <p:sldId id="610" r:id="rId27"/>
    <p:sldId id="627" r:id="rId28"/>
    <p:sldId id="611" r:id="rId29"/>
    <p:sldId id="607" r:id="rId30"/>
    <p:sldId id="589" r:id="rId31"/>
    <p:sldId id="608" r:id="rId32"/>
    <p:sldId id="624" r:id="rId33"/>
    <p:sldId id="612" r:id="rId34"/>
    <p:sldId id="625" r:id="rId35"/>
    <p:sldId id="626" r:id="rId36"/>
    <p:sldId id="613" r:id="rId37"/>
    <p:sldId id="617" r:id="rId38"/>
    <p:sldId id="618" r:id="rId39"/>
    <p:sldId id="644" r:id="rId40"/>
    <p:sldId id="628" r:id="rId41"/>
    <p:sldId id="622" r:id="rId42"/>
    <p:sldId id="590" r:id="rId43"/>
    <p:sldId id="620" r:id="rId44"/>
    <p:sldId id="621" r:id="rId45"/>
    <p:sldId id="623" r:id="rId46"/>
    <p:sldId id="631" r:id="rId47"/>
    <p:sldId id="632" r:id="rId48"/>
    <p:sldId id="643" r:id="rId49"/>
    <p:sldId id="642" r:id="rId50"/>
    <p:sldId id="591" r:id="rId51"/>
    <p:sldId id="635" r:id="rId52"/>
    <p:sldId id="634" r:id="rId53"/>
    <p:sldId id="633" r:id="rId54"/>
    <p:sldId id="645" r:id="rId55"/>
    <p:sldId id="637" r:id="rId56"/>
    <p:sldId id="640" r:id="rId57"/>
    <p:sldId id="639" r:id="rId58"/>
    <p:sldId id="638" r:id="rId59"/>
    <p:sldId id="630" r:id="rId60"/>
    <p:sldId id="649" r:id="rId61"/>
    <p:sldId id="650" r:id="rId62"/>
    <p:sldId id="652" r:id="rId63"/>
    <p:sldId id="619" r:id="rId64"/>
    <p:sldId id="475" r:id="rId65"/>
    <p:sldId id="460" r:id="rId66"/>
    <p:sldId id="360" r:id="rId67"/>
    <p:sldId id="462" r:id="rId68"/>
    <p:sldId id="517" r:id="rId69"/>
    <p:sldId id="523" r:id="rId70"/>
    <p:sldId id="518" r:id="rId71"/>
    <p:sldId id="524" r:id="rId72"/>
    <p:sldId id="569" r:id="rId73"/>
    <p:sldId id="486" r:id="rId74"/>
    <p:sldId id="487" r:id="rId75"/>
    <p:sldId id="488" r:id="rId76"/>
    <p:sldId id="489" r:id="rId77"/>
    <p:sldId id="526" r:id="rId78"/>
    <p:sldId id="491" r:id="rId79"/>
    <p:sldId id="492" r:id="rId80"/>
    <p:sldId id="527" r:id="rId81"/>
    <p:sldId id="532" r:id="rId82"/>
    <p:sldId id="530" r:id="rId83"/>
    <p:sldId id="531" r:id="rId8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5B8"/>
    <a:srgbClr val="EAE8F3"/>
    <a:srgbClr val="49B090"/>
    <a:srgbClr val="8A86BB"/>
    <a:srgbClr val="FAFAFF"/>
    <a:srgbClr val="DAECE7"/>
    <a:srgbClr val="000000"/>
    <a:srgbClr val="C80013"/>
    <a:srgbClr val="D9ECE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73"/>
  </p:normalViewPr>
  <p:slideViewPr>
    <p:cSldViewPr snapToGrid="0" showGuides="1">
      <p:cViewPr>
        <p:scale>
          <a:sx n="68" d="100"/>
          <a:sy n="68" d="100"/>
        </p:scale>
        <p:origin x="1168" y="112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1:06:05.4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24575,'90'4'0,"-17"1"0,16 7 0,-5 4 0,-1 3 0,-33-6 0,1 0 0,-3 2 0,1 1-717,2 1 0,0 1 717,2 1 0,1 1 0,5 1 0,1 1 0,3 0 0,0 2-603,3 1 0,1 0 603,1 0 0,-2 1 0,-4-1 0,-1-1 300,-6-1 1,-2 0-301,-3-1 0,-1 0 0,40 16 0,-3 0 0,0-1 0,-10-5 0,-5-3 0,-13-8 0,-9-2 0,-10-3 682,-8-1-682,-7-4 1330,-7-3-1330,-3-2 0,-8-2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1:06:06.6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2843 1 24575,'-90'11'0,"35"0"0,-1 1 0,-8 4 0,-1 2 0,1 2 0,-1 1 0,-4 2 0,-1 0-1109,2 0 1,2 0 1108,2-1 0,2-1 0,-1-1 0,3-1 476,-24 8-476,0-3 0,2 0 0,13 0 0,-7 2 421,10-2-421,3-1 0,1-3 0,14-1 1130,7-3-1130,6-1 190,7-2-190,3-1 0,6-2 0,3-2 0,-1 0 0,-4 1 0,-3 3 0,-4 5 0,-2 0 0,-6 3 0,-3 1 0,5-2 0,1 0 0,7-5 0,-4-1 0,-6 4 0,-5 3 0,2-2 0,7 0 0,6-4 0,2-4 0,3 0 0,-1-4 0,-6 2 0,-1 0 0,-4 0 0,-4 3 0,-2 1 0,-5 2 0,-1 2 0,0 2 0,-2-2 0,5 0 0,4-2 0,7-1 0,7-6 0,10-2 0,5-4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1:06:08.9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0 164 24575,'89'0'0,"6"0"0,-15 0 0,7 0-1639,6 0 1,3 0 1030,-27 0 0,2 0 0,2 0 608,7 0 0,2 0 0,-3 0 0,22 0 0,-2 0 0,1 0 0,-2 0-68,-12 0 0,-4 0 68,-14 0 0,-2 0 478,-5 0 0,-4 0-478,20 0 0,-35 2 0,-64 16 0,-61 15 0,18-11 0,-8 1 256,-13 6 1,-3-1-257,6-2 0,2-1 0,0-1 0,1 0 155,6-2 1,3 0-156,9-4 0,2-1 0,5-1 0,4-2 223,-25 10-223,24-7 0,17-6 0,17-5 2045,42-2-2045,43-4 0,28-2 0,-41-1 0,-1 0 0,35-4 1189,-17-2-1189,-11 2 0,-15 3 0,-13 0 0,-19 3 0,-35 14 0,-3 0 0,-19 9 0,18-7 0,3-1 0,10-5 0,2 2 0,23-4 0,25-3 0,33-1 0,29-3 0,-46 0 0,0 0 0,3 0 0,-1 0 0,-3 0 0,-2 0 0,40-2 0,-11-1 0,-21-1 0,-16-1 0,-15 2 0,-9 0 0,-3 1 0,9 1 0,3 0 0,22-1 0,12-4 0,12-5 0,11-5 0,-9-1 0,-7 0 0,-15 5 0,-16 2 0,-19 2 0,-23 4 0,-22 1 0,-21 4 0,-10 5 0,7 3 0,2 5 0,12 0 0,12 1 0,14-4 0,59-31 0,35-21 0,-33 15 0,1-3 0,2-1 0,-5 2 0,10-9 0,-16 8 0,-18 8 0,-25 8 0,-20 5 0,-20 6 0,-1 3 0,-2 2 0,5 4 0,6 2 0,1 1 0,11 1 0,14-10 0,17-15 0,15-14 0,12-17 0,-1-3 0,-4 1 0,-6 4 0,-10 9 0,-6 8 0,-8 8 0,-22 7 0,-16 5 0,-22 4 0,-6 2 0,5 2 0,5 3 0,16 3 0,11 2 0,20-1 0,51-4 0,44-3 0,-29-3 0,3-1 0,8-3 0,2-2 0,1-3 0,0-1 0,-2 0 0,-3 1 0,-8 1 0,-5 2 0,17 4 0,-48 14 0,-20 17 0,-4-12 0,0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9A281-AD74-1746-BB0A-99A64C6CC74C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CA88B-9844-4F4F-9DCB-582D185A4D4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9561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59E2-A879-54EB-2A14-C94755AD1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C4A59-D0FC-ED40-69E9-6BF7A6244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F8AB2-9F71-0D24-A0AA-918B6C47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72C26-95D6-EDE6-AC7C-DDC8D2AC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2B045-BB00-AF3A-9C04-5A6DBFA8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5629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23FB-E059-7D14-3BF4-06782F49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E35B0-FD4B-8B35-AA13-E495DAC5B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BE28D-C700-2EF2-FB1A-8F224B92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DDE69-13C5-04C7-F862-0C022C14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6EB55-6CE6-7CAC-5892-E1F65D0E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35929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DD7C6-69D3-A110-739C-DF0A5AB5D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8F8A5-C083-0ACC-37F0-610106FC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C8BB3-A13E-DA6A-3C64-447429D8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A7CC7-62AB-14D2-269A-A7CBC3913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A6FA-502E-0D07-78EB-6E6BF765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9151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60E7-4BC8-87C7-CCDC-1CC490D7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D92E-284F-EBD4-C763-CE4E23A5F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779C0-BCD9-A115-127A-5F09C804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7398A-1E03-0DDE-B216-5CEEF8A0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B977-E1B0-2728-6736-1B9E5B90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3287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1046-9C51-BA50-5B21-33662959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B5100-4E98-5830-3139-5019E3DA4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5BAA7-991B-58C3-6FAA-A0ECAABD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DF77-01E0-8D50-F3B1-730B0F46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0A630-AE3D-15ED-CE71-E15BC8B9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5593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A90B-1DF6-ED13-E170-BCAEFD53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4854F-E927-7AC2-9DD0-47D4B5FDC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BA841-5B9A-4D8D-7317-E6D019DA7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BC8D2-3FE0-F4CD-0BF1-60EB7236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041BF-A9E0-BF90-6FB9-8E3635F1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9BD4C-97F2-6C49-EF58-0472C360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59194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2696-A1F8-AB1E-DB86-D799567B5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77D4E-09A5-1058-5159-8079D361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6BC1E-EBDC-AB4B-2FE6-EDC2A4532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7896C-CDE8-14D4-CAF6-6E50D01BA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7823B-E811-EE81-FA7D-225C840C1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5EF33-B703-3082-FDFE-33AAC073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8717EC-48BF-41B8-331E-4E3672E2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0B37AA-61D0-92BC-2692-68D8F6AA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5877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4849-123A-3CDF-80A5-0B8480AE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6134A-3C3C-3EBC-48C3-8B1426D5E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3767D-676F-32BE-2F48-1E305BF1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DE494-2E5F-8AD8-C190-5E12F1769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4017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281AB-6A96-7D5D-54A7-2874D3BD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7DB2B-8C62-1895-14F4-6B703466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30510-09F5-7D73-3171-CADDF0C0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4690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D22A-AE4D-40D3-B416-A37E5CD7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2BA6-7FC9-7125-E759-25B7876FB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5C81C-6460-74A2-0F6A-EB9DF0987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D5CB5-1A12-A298-A7B1-013043E5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63E4C-BEFA-2CA6-6CFC-0055F4FDC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E0F67-4EDC-F52D-9C29-524825FF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0229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9EE0-84AF-DC79-9C1A-B184C089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11F44-A41F-02C3-35CA-D42DD9EB3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BB234-556B-4568-AF56-D784D388C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1BB2A-7B5F-BD12-18C6-3A0EFE9A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76465-EE99-4FF3-140D-8CADD5FB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863F-2BCC-5057-E9A2-E8D7BF953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8287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75932D-C616-0EAE-0D54-50A1596A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D7975-4698-7359-83CD-A5C27481A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05351-E674-6B5B-6DAA-5F7673994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DE57EA-8620-AF42-9EF4-EE70E48EFFF4}" type="datetimeFigureOut">
              <a:rPr lang="en-ES" smtClean="0"/>
              <a:t>12/11/25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05D5C-7500-6FC6-F88E-D637F31B6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42EE-E6BC-2FD5-0C1D-68C0D36FD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8C8E15-FADD-E14D-A7F5-A2AB681017A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9538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var@ugr.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moralsciencelab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jpeg"/><Relationship Id="rId4" Type="http://schemas.openxmlformats.org/officeDocument/2006/relationships/image" Target="../media/image7.jpg"/><Relationship Id="rId9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jpeg"/><Relationship Id="rId4" Type="http://schemas.openxmlformats.org/officeDocument/2006/relationships/image" Target="../media/image7.jpg"/><Relationship Id="rId9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4.wdp"/><Relationship Id="rId7" Type="http://schemas.openxmlformats.org/officeDocument/2006/relationships/image" Target="../media/image1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jpe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emf"/><Relationship Id="rId7" Type="http://schemas.microsoft.com/office/2007/relationships/hdphoto" Target="../media/hdphoto7.wdp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1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3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8.wdp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ivar@ugr.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2.png"/><Relationship Id="rId4" Type="http://schemas.openxmlformats.org/officeDocument/2006/relationships/hyperlink" Target="https://moralsciencelab.com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5.png"/><Relationship Id="rId7" Type="http://schemas.openxmlformats.org/officeDocument/2006/relationships/image" Target="../media/image6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67.jpeg"/><Relationship Id="rId4" Type="http://schemas.openxmlformats.org/officeDocument/2006/relationships/image" Target="../media/image76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customXml" Target="../ink/ink2.xml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5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261BA-6CAA-5B27-42CA-9DFF8FC0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-13710"/>
            <a:ext cx="457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EBF46-2B22-36D9-1835-CEE09F981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1" y="1027690"/>
            <a:ext cx="8340435" cy="2387600"/>
          </a:xfrm>
        </p:spPr>
        <p:txBody>
          <a:bodyPr/>
          <a:lstStyle/>
          <a:p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Law’s Little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FEA98-EEC9-EEC2-01A3-240441759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4216" y="4979257"/>
            <a:ext cx="6373090" cy="1655762"/>
          </a:xfrm>
        </p:spPr>
        <p:txBody>
          <a:bodyPr anchor="ctr"/>
          <a:lstStyle/>
          <a:p>
            <a:pPr algn="l"/>
            <a:r>
              <a:rPr lang="en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Ivar Rodríguez Hannikainen</a:t>
            </a:r>
          </a:p>
          <a:p>
            <a:pPr algn="l"/>
            <a:r>
              <a:rPr lang="en-ES" dirty="0">
                <a:latin typeface="Helvetica Neue Thin" panose="020B0403020202020204" pitchFamily="34" charset="0"/>
                <a:ea typeface="Helvetica Neue Thin" panose="020B04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ivar@ugr.es</a:t>
            </a:r>
            <a:r>
              <a:rPr lang="en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  <a:p>
            <a:pPr algn="l"/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ES" dirty="0">
                <a:latin typeface="Helvetica Neue Thin" panose="020B0403020202020204" pitchFamily="34" charset="0"/>
                <a:ea typeface="Helvetica Neue Thin" panose="020B04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oralsciencelab.com </a:t>
            </a:r>
            <a:endParaRPr lang="en-E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5" name="Picture 4" descr="https://secretariageneral.ugr.es/pages/ivc/descarga/_img/vertical/ugrmarca01colorcorporativo_2/!">
            <a:extLst>
              <a:ext uri="{FF2B5EF4-FFF2-40B4-BE49-F238E27FC236}">
                <a16:creationId xmlns:a16="http://schemas.microsoft.com/office/drawing/2014/main" id="{7178A28B-ACC9-9D85-8C9E-014D724AE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7" y="5206676"/>
            <a:ext cx="1246908" cy="117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83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34061-58C6-7445-B6E9-0316DDD9D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3802A4F-33CE-B750-1007-D948EEB09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1568" y="-376519"/>
            <a:ext cx="16141718" cy="80708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8494FC-4ACB-FE37-DBC1-0345394AB6CD}"/>
              </a:ext>
            </a:extLst>
          </p:cNvPr>
          <p:cNvSpPr/>
          <p:nvPr/>
        </p:nvSpPr>
        <p:spPr>
          <a:xfrm>
            <a:off x="4115441" y="1989000"/>
            <a:ext cx="3413736" cy="2880000"/>
          </a:xfrm>
          <a:prstGeom prst="rect">
            <a:avLst/>
          </a:prstGeom>
          <a:solidFill>
            <a:srgbClr val="E2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3E16C8-787C-BB41-8256-C2D82C35F126}"/>
              </a:ext>
            </a:extLst>
          </p:cNvPr>
          <p:cNvSpPr/>
          <p:nvPr/>
        </p:nvSpPr>
        <p:spPr>
          <a:xfrm>
            <a:off x="558561" y="1214932"/>
            <a:ext cx="2968463" cy="3635139"/>
          </a:xfrm>
          <a:prstGeom prst="roundRect">
            <a:avLst/>
          </a:prstGeom>
          <a:solidFill>
            <a:srgbClr val="FFF8F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3B124-491B-E057-9821-2C64D1AB784B}"/>
              </a:ext>
            </a:extLst>
          </p:cNvPr>
          <p:cNvSpPr txBox="1"/>
          <p:nvPr/>
        </p:nvSpPr>
        <p:spPr>
          <a:xfrm>
            <a:off x="550084" y="3593513"/>
            <a:ext cx="2968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MUSIC </a:t>
            </a:r>
          </a:p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PAST 10PM</a:t>
            </a:r>
          </a:p>
        </p:txBody>
      </p:sp>
      <p:pic>
        <p:nvPicPr>
          <p:cNvPr id="9" name="Picture 8" descr="A no music sign with a red circle&#10;&#10;AI-generated content may be incorrect.">
            <a:extLst>
              <a:ext uri="{FF2B5EF4-FFF2-40B4-BE49-F238E27FC236}">
                <a16:creationId xmlns:a16="http://schemas.microsoft.com/office/drawing/2014/main" id="{67FAA3FB-4B6E-EEC8-2A76-2D4E8D5B8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8" r="10052" b="28897"/>
          <a:stretch>
            <a:fillRect/>
          </a:stretch>
        </p:blipFill>
        <p:spPr>
          <a:xfrm>
            <a:off x="870677" y="1399589"/>
            <a:ext cx="2362457" cy="2029411"/>
          </a:xfrm>
          <a:prstGeom prst="rect">
            <a:avLst/>
          </a:prstGeom>
        </p:spPr>
      </p:pic>
      <p:pic>
        <p:nvPicPr>
          <p:cNvPr id="10" name="Picture 9" descr="A screenshot of a cartoon&#10;&#10;AI-generated content may be incorrect.">
            <a:extLst>
              <a:ext uri="{FF2B5EF4-FFF2-40B4-BE49-F238E27FC236}">
                <a16:creationId xmlns:a16="http://schemas.microsoft.com/office/drawing/2014/main" id="{850F748E-2699-4208-5F0E-0075D1FC74B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23407" r="50457" b="31764"/>
          <a:stretch>
            <a:fillRect/>
          </a:stretch>
        </p:blipFill>
        <p:spPr>
          <a:xfrm>
            <a:off x="4585402" y="2485434"/>
            <a:ext cx="2554814" cy="182448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9CEA35-AFDA-11AF-9AF8-0BEEFEAF67CC}"/>
              </a:ext>
            </a:extLst>
          </p:cNvPr>
          <p:cNvGraphicFramePr>
            <a:graphicFrameLocks noGrp="1"/>
          </p:cNvGraphicFramePr>
          <p:nvPr/>
        </p:nvGraphicFramePr>
        <p:xfrm>
          <a:off x="558561" y="5041700"/>
          <a:ext cx="10972771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479">
                  <a:extLst>
                    <a:ext uri="{9D8B030D-6E8A-4147-A177-3AD203B41FA5}">
                      <a16:colId xmlns:a16="http://schemas.microsoft.com/office/drawing/2014/main" val="872104742"/>
                    </a:ext>
                  </a:extLst>
                </a:gridCol>
                <a:gridCol w="3398520">
                  <a:extLst>
                    <a:ext uri="{9D8B030D-6E8A-4147-A177-3AD203B41FA5}">
                      <a16:colId xmlns:a16="http://schemas.microsoft.com/office/drawing/2014/main" val="2075644919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366511837"/>
                    </a:ext>
                  </a:extLst>
                </a:gridCol>
                <a:gridCol w="3408412">
                  <a:extLst>
                    <a:ext uri="{9D8B030D-6E8A-4147-A177-3AD203B41FA5}">
                      <a16:colId xmlns:a16="http://schemas.microsoft.com/office/drawing/2014/main" val="175025023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Textualist verdict: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FORBIDDEN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4971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Purposivist verdict: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ALLOWED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9597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5936AA-FEE0-E368-061F-EBC67E714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27773"/>
              </p:ext>
            </p:extLst>
          </p:nvPr>
        </p:nvGraphicFramePr>
        <p:xfrm>
          <a:off x="3821551" y="1214932"/>
          <a:ext cx="797843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217">
                  <a:extLst>
                    <a:ext uri="{9D8B030D-6E8A-4147-A177-3AD203B41FA5}">
                      <a16:colId xmlns:a16="http://schemas.microsoft.com/office/drawing/2014/main" val="2503121591"/>
                    </a:ext>
                  </a:extLst>
                </a:gridCol>
                <a:gridCol w="3989217">
                  <a:extLst>
                    <a:ext uri="{9D8B030D-6E8A-4147-A177-3AD203B41FA5}">
                      <a16:colId xmlns:a16="http://schemas.microsoft.com/office/drawing/2014/main" val="262037833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Humming</a:t>
                      </a:r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a lullaby to one’s crying baby at 1AM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2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51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019BF32-1307-ADCE-59B4-5175D6D1D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0787"/>
              </p:ext>
            </p:extLst>
          </p:nvPr>
        </p:nvGraphicFramePr>
        <p:xfrm>
          <a:off x="609615" y="519546"/>
          <a:ext cx="10972770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770">
                  <a:extLst>
                    <a:ext uri="{9D8B030D-6E8A-4147-A177-3AD203B41FA5}">
                      <a16:colId xmlns:a16="http://schemas.microsoft.com/office/drawing/2014/main" val="18213880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noProof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Which behaviors are against the rule?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94663"/>
                  </a:ext>
                </a:extLst>
              </a:tr>
            </a:tbl>
          </a:graphicData>
        </a:graphic>
      </p:graphicFrame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1E238228-95C2-2157-1E9D-597215403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9937" y="5624615"/>
            <a:ext cx="432000" cy="432000"/>
          </a:xfrm>
          <a:prstGeom prst="rect">
            <a:avLst/>
          </a:prstGeom>
        </p:spPr>
      </p:pic>
      <p:pic>
        <p:nvPicPr>
          <p:cNvPr id="17" name="Graphic 16" descr="Badge Cross with solid fill">
            <a:extLst>
              <a:ext uri="{FF2B5EF4-FFF2-40B4-BE49-F238E27FC236}">
                <a16:creationId xmlns:a16="http://schemas.microsoft.com/office/drawing/2014/main" id="{823B9754-B3AD-56F5-95F8-AC8E10521D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7337" y="5104019"/>
            <a:ext cx="450000" cy="450000"/>
          </a:xfrm>
          <a:prstGeom prst="rect">
            <a:avLst/>
          </a:prstGeom>
        </p:spPr>
      </p:pic>
      <p:pic>
        <p:nvPicPr>
          <p:cNvPr id="2" name="Picture 2" descr="Resultado de imagem para h. l. a. hart">
            <a:extLst>
              <a:ext uri="{FF2B5EF4-FFF2-40B4-BE49-F238E27FC236}">
                <a16:creationId xmlns:a16="http://schemas.microsoft.com/office/drawing/2014/main" id="{E8C05083-0416-22F9-2CF0-ED8CAD1D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7" y="5083274"/>
            <a:ext cx="382992" cy="432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50FFB901-75A7-A228-0BDF-313B11A4F0E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0093"/>
          <a:stretch/>
        </p:blipFill>
        <p:spPr>
          <a:xfrm>
            <a:off x="340745" y="5636671"/>
            <a:ext cx="418677" cy="432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420226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78522-7EB0-D586-E647-8998A45AF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37B05C-BA51-6CA8-81F8-8168E9E5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1568" y="-376519"/>
            <a:ext cx="16141718" cy="80708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6B7E53-18B3-DC3E-0B4B-7F8E3E9C1374}"/>
              </a:ext>
            </a:extLst>
          </p:cNvPr>
          <p:cNvSpPr/>
          <p:nvPr/>
        </p:nvSpPr>
        <p:spPr>
          <a:xfrm>
            <a:off x="8117594" y="1970071"/>
            <a:ext cx="3413737" cy="2880000"/>
          </a:xfrm>
          <a:prstGeom prst="rect">
            <a:avLst/>
          </a:prstGeom>
          <a:solidFill>
            <a:srgbClr val="B4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6CBC8-4880-10D6-9095-90AC45D1B1B8}"/>
              </a:ext>
            </a:extLst>
          </p:cNvPr>
          <p:cNvSpPr/>
          <p:nvPr/>
        </p:nvSpPr>
        <p:spPr>
          <a:xfrm>
            <a:off x="4115441" y="1989000"/>
            <a:ext cx="3413736" cy="2880000"/>
          </a:xfrm>
          <a:prstGeom prst="rect">
            <a:avLst/>
          </a:prstGeom>
          <a:solidFill>
            <a:srgbClr val="E2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EC9DAA-CC3A-0270-F7CA-443EC14B60AF}"/>
              </a:ext>
            </a:extLst>
          </p:cNvPr>
          <p:cNvSpPr/>
          <p:nvPr/>
        </p:nvSpPr>
        <p:spPr>
          <a:xfrm>
            <a:off x="558561" y="1214932"/>
            <a:ext cx="2968463" cy="3635139"/>
          </a:xfrm>
          <a:prstGeom prst="roundRect">
            <a:avLst/>
          </a:prstGeom>
          <a:solidFill>
            <a:srgbClr val="FFF8F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3C923-4BF0-FCAC-E026-C6DD92571A78}"/>
              </a:ext>
            </a:extLst>
          </p:cNvPr>
          <p:cNvSpPr txBox="1"/>
          <p:nvPr/>
        </p:nvSpPr>
        <p:spPr>
          <a:xfrm>
            <a:off x="550084" y="3593513"/>
            <a:ext cx="2968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MUSIC </a:t>
            </a:r>
          </a:p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PAST 10PM</a:t>
            </a:r>
          </a:p>
        </p:txBody>
      </p:sp>
      <p:pic>
        <p:nvPicPr>
          <p:cNvPr id="9" name="Picture 8" descr="A no music sign with a red circle&#10;&#10;AI-generated content may be incorrect.">
            <a:extLst>
              <a:ext uri="{FF2B5EF4-FFF2-40B4-BE49-F238E27FC236}">
                <a16:creationId xmlns:a16="http://schemas.microsoft.com/office/drawing/2014/main" id="{CDBEBA79-A057-9E8B-EB58-D4F3B1D79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8" r="10052" b="28897"/>
          <a:stretch>
            <a:fillRect/>
          </a:stretch>
        </p:blipFill>
        <p:spPr>
          <a:xfrm>
            <a:off x="870677" y="1399589"/>
            <a:ext cx="2362457" cy="2029411"/>
          </a:xfrm>
          <a:prstGeom prst="rect">
            <a:avLst/>
          </a:prstGeom>
        </p:spPr>
      </p:pic>
      <p:pic>
        <p:nvPicPr>
          <p:cNvPr id="10" name="Picture 9" descr="A screenshot of a cartoon&#10;&#10;AI-generated content may be incorrect.">
            <a:extLst>
              <a:ext uri="{FF2B5EF4-FFF2-40B4-BE49-F238E27FC236}">
                <a16:creationId xmlns:a16="http://schemas.microsoft.com/office/drawing/2014/main" id="{B1C662E6-8144-2BB0-D89F-50B92809829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23407" r="50457" b="31764"/>
          <a:stretch>
            <a:fillRect/>
          </a:stretch>
        </p:blipFill>
        <p:spPr>
          <a:xfrm>
            <a:off x="4585402" y="2485434"/>
            <a:ext cx="2554814" cy="1824488"/>
          </a:xfrm>
          <a:prstGeom prst="rect">
            <a:avLst/>
          </a:prstGeom>
        </p:spPr>
      </p:pic>
      <p:pic>
        <p:nvPicPr>
          <p:cNvPr id="11" name="Picture 10" descr="A screenshot of a cartoon&#10;&#10;AI-generated content may be incorrect.">
            <a:extLst>
              <a:ext uri="{FF2B5EF4-FFF2-40B4-BE49-F238E27FC236}">
                <a16:creationId xmlns:a16="http://schemas.microsoft.com/office/drawing/2014/main" id="{09C1B3DB-D8D6-3E25-1C5C-B98D75D67FB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4" t="23721" r="3037" b="31450"/>
          <a:stretch>
            <a:fillRect/>
          </a:stretch>
        </p:blipFill>
        <p:spPr>
          <a:xfrm>
            <a:off x="8421438" y="2524205"/>
            <a:ext cx="2797092" cy="176154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B04D230-D374-7879-601D-53BA10C26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076531"/>
              </p:ext>
            </p:extLst>
          </p:nvPr>
        </p:nvGraphicFramePr>
        <p:xfrm>
          <a:off x="558561" y="5041700"/>
          <a:ext cx="10972771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479">
                  <a:extLst>
                    <a:ext uri="{9D8B030D-6E8A-4147-A177-3AD203B41FA5}">
                      <a16:colId xmlns:a16="http://schemas.microsoft.com/office/drawing/2014/main" val="872104742"/>
                    </a:ext>
                  </a:extLst>
                </a:gridCol>
                <a:gridCol w="3398520">
                  <a:extLst>
                    <a:ext uri="{9D8B030D-6E8A-4147-A177-3AD203B41FA5}">
                      <a16:colId xmlns:a16="http://schemas.microsoft.com/office/drawing/2014/main" val="2075644919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366511837"/>
                    </a:ext>
                  </a:extLst>
                </a:gridCol>
                <a:gridCol w="3408412">
                  <a:extLst>
                    <a:ext uri="{9D8B030D-6E8A-4147-A177-3AD203B41FA5}">
                      <a16:colId xmlns:a16="http://schemas.microsoft.com/office/drawing/2014/main" val="175025023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Textualist verdict: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FORBIDDEN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ALLOWED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4971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Purposivist verdict: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ALLOWED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000" b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FORBIDDEN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9597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EE4ACB5-835B-C42F-7B8F-018564E3B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74241"/>
              </p:ext>
            </p:extLst>
          </p:nvPr>
        </p:nvGraphicFramePr>
        <p:xfrm>
          <a:off x="3821551" y="1214932"/>
          <a:ext cx="797843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217">
                  <a:extLst>
                    <a:ext uri="{9D8B030D-6E8A-4147-A177-3AD203B41FA5}">
                      <a16:colId xmlns:a16="http://schemas.microsoft.com/office/drawing/2014/main" val="2503121591"/>
                    </a:ext>
                  </a:extLst>
                </a:gridCol>
                <a:gridCol w="3989217">
                  <a:extLst>
                    <a:ext uri="{9D8B030D-6E8A-4147-A177-3AD203B41FA5}">
                      <a16:colId xmlns:a16="http://schemas.microsoft.com/office/drawing/2014/main" val="262037833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Humming</a:t>
                      </a:r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a lullaby to one’s crying baby at 1AM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Putting on a </a:t>
                      </a:r>
                    </a:p>
                    <a:p>
                      <a:pPr algn="ctr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late-night light show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51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4693E78-D9B2-2390-3D5C-ACD778EF4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01238"/>
              </p:ext>
            </p:extLst>
          </p:nvPr>
        </p:nvGraphicFramePr>
        <p:xfrm>
          <a:off x="609615" y="519546"/>
          <a:ext cx="10972770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770">
                  <a:extLst>
                    <a:ext uri="{9D8B030D-6E8A-4147-A177-3AD203B41FA5}">
                      <a16:colId xmlns:a16="http://schemas.microsoft.com/office/drawing/2014/main" val="18213880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noProof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Which behaviors are against the rule?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94663"/>
                  </a:ext>
                </a:extLst>
              </a:tr>
            </a:tbl>
          </a:graphicData>
        </a:graphic>
      </p:graphicFrame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BE552914-9ADC-A97D-21BE-1FE6D4744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9937" y="5624615"/>
            <a:ext cx="432000" cy="432000"/>
          </a:xfrm>
          <a:prstGeom prst="rect">
            <a:avLst/>
          </a:prstGeom>
        </p:spPr>
      </p:pic>
      <p:pic>
        <p:nvPicPr>
          <p:cNvPr id="16" name="Graphic 15" descr="Badge Tick1 with solid fill">
            <a:extLst>
              <a:ext uri="{FF2B5EF4-FFF2-40B4-BE49-F238E27FC236}">
                <a16:creationId xmlns:a16="http://schemas.microsoft.com/office/drawing/2014/main" id="{5D300352-B5E5-1C48-EA8D-EA3D4C8BE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9645" y="5072165"/>
            <a:ext cx="432000" cy="432000"/>
          </a:xfrm>
          <a:prstGeom prst="rect">
            <a:avLst/>
          </a:prstGeom>
        </p:spPr>
      </p:pic>
      <p:pic>
        <p:nvPicPr>
          <p:cNvPr id="17" name="Graphic 16" descr="Badge Cross with solid fill">
            <a:extLst>
              <a:ext uri="{FF2B5EF4-FFF2-40B4-BE49-F238E27FC236}">
                <a16:creationId xmlns:a16="http://schemas.microsoft.com/office/drawing/2014/main" id="{60B4FDD0-F3C5-C75B-DBDE-49C4A1DCD9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7337" y="5104019"/>
            <a:ext cx="450000" cy="450000"/>
          </a:xfrm>
          <a:prstGeom prst="rect">
            <a:avLst/>
          </a:prstGeom>
        </p:spPr>
      </p:pic>
      <p:pic>
        <p:nvPicPr>
          <p:cNvPr id="18" name="Graphic 17" descr="Badge Cross with solid fill">
            <a:extLst>
              <a:ext uri="{FF2B5EF4-FFF2-40B4-BE49-F238E27FC236}">
                <a16:creationId xmlns:a16="http://schemas.microsoft.com/office/drawing/2014/main" id="{508317F6-5525-4ABF-3C44-EB8F3A2E9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9645" y="5615615"/>
            <a:ext cx="450000" cy="450000"/>
          </a:xfrm>
          <a:prstGeom prst="rect">
            <a:avLst/>
          </a:prstGeom>
        </p:spPr>
      </p:pic>
      <p:pic>
        <p:nvPicPr>
          <p:cNvPr id="4" name="Picture 2" descr="Resultado de imagem para h. l. a. hart">
            <a:extLst>
              <a:ext uri="{FF2B5EF4-FFF2-40B4-BE49-F238E27FC236}">
                <a16:creationId xmlns:a16="http://schemas.microsoft.com/office/drawing/2014/main" id="{1C22469C-C3D9-137C-5F0D-484ADC0D7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7" y="5083274"/>
            <a:ext cx="382992" cy="432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413EC9E-00CB-AD47-C603-98086CA8BE3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0093"/>
          <a:stretch/>
        </p:blipFill>
        <p:spPr>
          <a:xfrm>
            <a:off x="340745" y="5636671"/>
            <a:ext cx="418677" cy="432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31513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2EE8E-1D31-0761-BDF7-E671B8AB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2" y="215579"/>
            <a:ext cx="12203822" cy="64268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D6AE62-195A-0A3C-0A7E-6A0F8910CDF5}"/>
              </a:ext>
            </a:extLst>
          </p:cNvPr>
          <p:cNvSpPr/>
          <p:nvPr/>
        </p:nvSpPr>
        <p:spPr>
          <a:xfrm>
            <a:off x="546265" y="4690753"/>
            <a:ext cx="617517" cy="546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75B79C-8C9C-9FF9-FB35-ED1E76A76C33}"/>
              </a:ext>
            </a:extLst>
          </p:cNvPr>
          <p:cNvSpPr/>
          <p:nvPr/>
        </p:nvSpPr>
        <p:spPr>
          <a:xfrm>
            <a:off x="10163438" y="6386751"/>
            <a:ext cx="197077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/>
          <p:cNvSpPr/>
          <p:nvPr/>
        </p:nvSpPr>
        <p:spPr>
          <a:xfrm>
            <a:off x="9188525" y="5753140"/>
            <a:ext cx="1338829" cy="769441"/>
          </a:xfrm>
          <a:prstGeom prst="rect">
            <a:avLst/>
          </a:prstGeom>
          <a:solidFill>
            <a:srgbClr val="F2F2F2">
              <a:alpha val="28627"/>
            </a:srgbClr>
          </a:solidFill>
        </p:spPr>
        <p:txBody>
          <a:bodyPr wrap="none">
            <a:spAutoFit/>
          </a:bodyPr>
          <a:lstStyle/>
          <a:p>
            <a:pPr algn="ctr"/>
            <a:r>
              <a:rPr lang="en-US" sz="2200" i="1" dirty="0">
                <a:solidFill>
                  <a:srgbClr val="BF2C2D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k</a:t>
            </a:r>
            <a:r>
              <a:rPr lang="en-US" sz="2200" dirty="0">
                <a:solidFill>
                  <a:srgbClr val="BF2C2D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 = 15</a:t>
            </a:r>
          </a:p>
          <a:p>
            <a:pPr algn="ctr"/>
            <a:r>
              <a:rPr lang="en-US" sz="2200" i="1" dirty="0">
                <a:solidFill>
                  <a:srgbClr val="BF2C2D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N</a:t>
            </a:r>
            <a:r>
              <a:rPr lang="en-US" sz="2200" dirty="0">
                <a:solidFill>
                  <a:srgbClr val="BF2C2D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 = 4895</a:t>
            </a:r>
          </a:p>
        </p:txBody>
      </p:sp>
    </p:spTree>
    <p:extLst>
      <p:ext uri="{BB962C8B-B14F-4D97-AF65-F5344CB8AC3E}">
        <p14:creationId xmlns:p14="http://schemas.microsoft.com/office/powerpoint/2010/main" val="171126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DB1141-70EB-646E-2357-1184F1DC9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5347" y="128747"/>
            <a:ext cx="5040000" cy="5040000"/>
          </a:xfrm>
          <a:prstGeom prst="rect">
            <a:avLst/>
          </a:prstGeom>
        </p:spPr>
      </p:pic>
      <p:pic>
        <p:nvPicPr>
          <p:cNvPr id="6" name="Picture 5" descr="A screenshot of a cartoon&#10;&#10;AI-generated content may be incorrect.">
            <a:extLst>
              <a:ext uri="{FF2B5EF4-FFF2-40B4-BE49-F238E27FC236}">
                <a16:creationId xmlns:a16="http://schemas.microsoft.com/office/drawing/2014/main" id="{72C8394F-EFCC-15C6-B8A7-7E75D9FE6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23407" r="50457" b="31764"/>
          <a:stretch>
            <a:fillRect/>
          </a:stretch>
        </p:blipFill>
        <p:spPr>
          <a:xfrm>
            <a:off x="1452383" y="1689253"/>
            <a:ext cx="2160000" cy="154313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 descr="A screenshot of a cartoon&#10;&#10;AI-generated content may be incorrect.">
            <a:extLst>
              <a:ext uri="{FF2B5EF4-FFF2-40B4-BE49-F238E27FC236}">
                <a16:creationId xmlns:a16="http://schemas.microsoft.com/office/drawing/2014/main" id="{7048C3F7-5C3D-5D97-22D2-C90FD8E0F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4" t="23721" r="3037" b="31450"/>
          <a:stretch>
            <a:fillRect/>
          </a:stretch>
        </p:blipFill>
        <p:spPr>
          <a:xfrm>
            <a:off x="4964241" y="4905109"/>
            <a:ext cx="2160000" cy="136031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95298C-E683-6AF6-0220-A92A6A2D34EE}"/>
              </a:ext>
            </a:extLst>
          </p:cNvPr>
          <p:cNvSpPr txBox="1"/>
          <p:nvPr/>
        </p:nvSpPr>
        <p:spPr>
          <a:xfrm>
            <a:off x="2149641" y="16453"/>
            <a:ext cx="1716505" cy="3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FORBIDDEN</a:t>
            </a:r>
            <a:endParaRPr lang="en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8F77F-9A1B-3467-309C-3FB2D7EA886A}"/>
              </a:ext>
            </a:extLst>
          </p:cNvPr>
          <p:cNvSpPr txBox="1"/>
          <p:nvPr/>
        </p:nvSpPr>
        <p:spPr>
          <a:xfrm>
            <a:off x="2389515" y="4535856"/>
            <a:ext cx="141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ALLOWED</a:t>
            </a:r>
            <a:endParaRPr lang="en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991D4-467D-35C7-B23B-0594D79EA281}"/>
              </a:ext>
            </a:extLst>
          </p:cNvPr>
          <p:cNvSpPr txBox="1"/>
          <p:nvPr/>
        </p:nvSpPr>
        <p:spPr>
          <a:xfrm rot="19588666">
            <a:off x="7699388" y="5305331"/>
            <a:ext cx="1716505" cy="3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FORBIDDEN</a:t>
            </a: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3C2497-E66D-F128-BA39-5697CB35EE19}"/>
              </a:ext>
            </a:extLst>
          </p:cNvPr>
          <p:cNvSpPr txBox="1"/>
          <p:nvPr/>
        </p:nvSpPr>
        <p:spPr>
          <a:xfrm rot="19595909">
            <a:off x="3208419" y="5264633"/>
            <a:ext cx="141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ALLOWED</a:t>
            </a:r>
            <a:endParaRPr lang="en-ES" dirty="0"/>
          </a:p>
        </p:txBody>
      </p:sp>
      <p:pic>
        <p:nvPicPr>
          <p:cNvPr id="16" name="Picture 2" descr="Resultado de imagem para h. l. a. hart">
            <a:extLst>
              <a:ext uri="{FF2B5EF4-FFF2-40B4-BE49-F238E27FC236}">
                <a16:creationId xmlns:a16="http://schemas.microsoft.com/office/drawing/2014/main" id="{7BFF27F8-D6FD-215D-5F7F-A1EC88D8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651" y="304527"/>
            <a:ext cx="382992" cy="432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4">
            <a:extLst>
              <a:ext uri="{FF2B5EF4-FFF2-40B4-BE49-F238E27FC236}">
                <a16:creationId xmlns:a16="http://schemas.microsoft.com/office/drawing/2014/main" id="{40B9801B-C9E4-D1CB-23C5-7C083881BA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093"/>
          <a:stretch/>
        </p:blipFill>
        <p:spPr>
          <a:xfrm>
            <a:off x="7826968" y="4135940"/>
            <a:ext cx="418677" cy="432000"/>
          </a:xfrm>
          <a:prstGeom prst="rect">
            <a:avLst/>
          </a:prstGeom>
          <a:ln w="28575">
            <a:noFill/>
          </a:ln>
        </p:spPr>
      </p:pic>
      <p:pic>
        <p:nvPicPr>
          <p:cNvPr id="18" name="Graphic 17" descr="Badge Cross with solid fill">
            <a:extLst>
              <a:ext uri="{FF2B5EF4-FFF2-40B4-BE49-F238E27FC236}">
                <a16:creationId xmlns:a16="http://schemas.microsoft.com/office/drawing/2014/main" id="{BC4A0B81-26A0-C68F-FA03-1BFDEA090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1851" y="4999699"/>
            <a:ext cx="450000" cy="450000"/>
          </a:xfrm>
          <a:prstGeom prst="rect">
            <a:avLst/>
          </a:prstGeom>
        </p:spPr>
      </p:pic>
      <p:pic>
        <p:nvPicPr>
          <p:cNvPr id="19" name="Graphic 18" descr="Badge Cross with solid fill">
            <a:extLst>
              <a:ext uri="{FF2B5EF4-FFF2-40B4-BE49-F238E27FC236}">
                <a16:creationId xmlns:a16="http://schemas.microsoft.com/office/drawing/2014/main" id="{5DA0D38A-1C06-193E-9FB9-D7BEF72FC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56389" y="325764"/>
            <a:ext cx="450000" cy="450000"/>
          </a:xfrm>
          <a:prstGeom prst="rect">
            <a:avLst/>
          </a:prstGeom>
        </p:spPr>
      </p:pic>
      <p:pic>
        <p:nvPicPr>
          <p:cNvPr id="20" name="Graphic 19" descr="Badge Tick1 with solid fill">
            <a:extLst>
              <a:ext uri="{FF2B5EF4-FFF2-40B4-BE49-F238E27FC236}">
                <a16:creationId xmlns:a16="http://schemas.microsoft.com/office/drawing/2014/main" id="{6460BD72-EFEB-56C7-0CA1-96F2C2391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2376" y="4135940"/>
            <a:ext cx="432000" cy="432000"/>
          </a:xfrm>
          <a:prstGeom prst="rect">
            <a:avLst/>
          </a:prstGeom>
        </p:spPr>
      </p:pic>
      <p:pic>
        <p:nvPicPr>
          <p:cNvPr id="21" name="Graphic 20" descr="Badge Tick1 with solid fill">
            <a:extLst>
              <a:ext uri="{FF2B5EF4-FFF2-40B4-BE49-F238E27FC236}">
                <a16:creationId xmlns:a16="http://schemas.microsoft.com/office/drawing/2014/main" id="{11D25BA0-4BC3-FC95-54F7-27DF7C292E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4000" y="4953328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68B0E-7801-3E01-7E09-8E68C15F9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503B9-9A9E-E2B5-D5A6-5CDB9C14F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5347" y="128747"/>
            <a:ext cx="5040000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D14ED7-55E9-4E57-2A28-F4C66BA227F1}"/>
              </a:ext>
            </a:extLst>
          </p:cNvPr>
          <p:cNvSpPr txBox="1"/>
          <p:nvPr/>
        </p:nvSpPr>
        <p:spPr>
          <a:xfrm>
            <a:off x="2149641" y="16453"/>
            <a:ext cx="1716505" cy="3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FORBIDDEN</a:t>
            </a:r>
            <a:endParaRPr lang="en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1DAD5-B7C2-A66E-545A-D300932C389E}"/>
              </a:ext>
            </a:extLst>
          </p:cNvPr>
          <p:cNvSpPr txBox="1"/>
          <p:nvPr/>
        </p:nvSpPr>
        <p:spPr>
          <a:xfrm>
            <a:off x="2389515" y="4535856"/>
            <a:ext cx="141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ALLOWED</a:t>
            </a:r>
            <a:endParaRPr lang="en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02AB9F-3B4C-9CE7-C017-6886BFEAFDE1}"/>
              </a:ext>
            </a:extLst>
          </p:cNvPr>
          <p:cNvSpPr txBox="1"/>
          <p:nvPr/>
        </p:nvSpPr>
        <p:spPr>
          <a:xfrm rot="19588666">
            <a:off x="7699388" y="5305331"/>
            <a:ext cx="1716505" cy="3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FORBIDDEN</a:t>
            </a: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68AE2-D177-8F98-2442-FD4859130017}"/>
              </a:ext>
            </a:extLst>
          </p:cNvPr>
          <p:cNvSpPr txBox="1"/>
          <p:nvPr/>
        </p:nvSpPr>
        <p:spPr>
          <a:xfrm rot="19595909">
            <a:off x="3208419" y="5264633"/>
            <a:ext cx="141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ALLOWED</a:t>
            </a:r>
            <a:endParaRPr lang="en-ES" dirty="0"/>
          </a:p>
        </p:txBody>
      </p:sp>
      <p:pic>
        <p:nvPicPr>
          <p:cNvPr id="3" name="Picture 2" descr="Resultado de imagem para h. l. a. hart">
            <a:extLst>
              <a:ext uri="{FF2B5EF4-FFF2-40B4-BE49-F238E27FC236}">
                <a16:creationId xmlns:a16="http://schemas.microsoft.com/office/drawing/2014/main" id="{7613793F-F92C-3000-CC6B-73C4241A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651" y="304527"/>
            <a:ext cx="382992" cy="432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EBCF12-0F57-30E3-C4F1-4D7D297662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093"/>
          <a:stretch/>
        </p:blipFill>
        <p:spPr>
          <a:xfrm>
            <a:off x="7826968" y="4135940"/>
            <a:ext cx="418677" cy="432000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1AC021-A996-C42E-CB24-E0A573B5C4C4}"/>
              </a:ext>
            </a:extLst>
          </p:cNvPr>
          <p:cNvSpPr/>
          <p:nvPr/>
        </p:nvSpPr>
        <p:spPr>
          <a:xfrm>
            <a:off x="7644938" y="6283758"/>
            <a:ext cx="44163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5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Hannikainen et al., 2022 </a:t>
            </a:r>
            <a:r>
              <a:rPr lang="es-ES" sz="25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PNAS</a:t>
            </a:r>
          </a:p>
        </p:txBody>
      </p:sp>
      <p:pic>
        <p:nvPicPr>
          <p:cNvPr id="9" name="Graphic 8" descr="Badge Cross with solid fill">
            <a:extLst>
              <a:ext uri="{FF2B5EF4-FFF2-40B4-BE49-F238E27FC236}">
                <a16:creationId xmlns:a16="http://schemas.microsoft.com/office/drawing/2014/main" id="{3BB02094-82CA-99BF-DC81-2CA3FB357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1851" y="4999699"/>
            <a:ext cx="450000" cy="450000"/>
          </a:xfrm>
          <a:prstGeom prst="rect">
            <a:avLst/>
          </a:prstGeom>
        </p:spPr>
      </p:pic>
      <p:pic>
        <p:nvPicPr>
          <p:cNvPr id="11" name="Graphic 10" descr="Badge Cross with solid fill">
            <a:extLst>
              <a:ext uri="{FF2B5EF4-FFF2-40B4-BE49-F238E27FC236}">
                <a16:creationId xmlns:a16="http://schemas.microsoft.com/office/drawing/2014/main" id="{2B472DA6-0055-A10F-B3E6-899EC1E5F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6389" y="325764"/>
            <a:ext cx="450000" cy="450000"/>
          </a:xfrm>
          <a:prstGeom prst="rect">
            <a:avLst/>
          </a:prstGeom>
        </p:spPr>
      </p:pic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0B3983F6-5771-FE92-9F45-9F28A7F54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2376" y="4135940"/>
            <a:ext cx="432000" cy="432000"/>
          </a:xfrm>
          <a:prstGeom prst="rect">
            <a:avLst/>
          </a:prstGeom>
        </p:spPr>
      </p:pic>
      <p:pic>
        <p:nvPicPr>
          <p:cNvPr id="16" name="Graphic 15" descr="Badge Tick1 with solid fill">
            <a:extLst>
              <a:ext uri="{FF2B5EF4-FFF2-40B4-BE49-F238E27FC236}">
                <a16:creationId xmlns:a16="http://schemas.microsoft.com/office/drawing/2014/main" id="{4E9C8283-54C1-9851-39CF-C4151C3B2C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4000" y="4953328"/>
            <a:ext cx="432000" cy="432000"/>
          </a:xfrm>
          <a:prstGeom prst="rect">
            <a:avLst/>
          </a:prstGeom>
        </p:spPr>
      </p:pic>
      <p:pic>
        <p:nvPicPr>
          <p:cNvPr id="17" name="Picture 16" descr="A screenshot of a cartoon&#10;&#10;AI-generated content may be incorrect.">
            <a:extLst>
              <a:ext uri="{FF2B5EF4-FFF2-40B4-BE49-F238E27FC236}">
                <a16:creationId xmlns:a16="http://schemas.microsoft.com/office/drawing/2014/main" id="{098A2683-A0F5-D8F9-1DB1-44BAA1E70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23407" r="50457" b="31764"/>
          <a:stretch>
            <a:fillRect/>
          </a:stretch>
        </p:blipFill>
        <p:spPr>
          <a:xfrm>
            <a:off x="1452383" y="1689253"/>
            <a:ext cx="2160000" cy="154313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8" name="Picture 17" descr="A screenshot of a cartoon&#10;&#10;AI-generated content may be incorrect.">
            <a:extLst>
              <a:ext uri="{FF2B5EF4-FFF2-40B4-BE49-F238E27FC236}">
                <a16:creationId xmlns:a16="http://schemas.microsoft.com/office/drawing/2014/main" id="{814FAE82-70E8-D5B2-66CB-DB82F2865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4" t="23721" r="3037" b="31450"/>
          <a:stretch>
            <a:fillRect/>
          </a:stretch>
        </p:blipFill>
        <p:spPr>
          <a:xfrm>
            <a:off x="4964241" y="4905109"/>
            <a:ext cx="2160000" cy="1360317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7861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1F816-4FED-994E-B5C8-6C915D0CB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E31B6A-EF50-0436-4E6D-DB89C817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67"/>
          <a:stretch/>
        </p:blipFill>
        <p:spPr>
          <a:xfrm>
            <a:off x="561447" y="2117500"/>
            <a:ext cx="5144408" cy="27797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F81761-E37A-36CC-547E-3D692C29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65858"/>
            <a:ext cx="11360800" cy="817600"/>
          </a:xfrm>
        </p:spPr>
        <p:txBody>
          <a:bodyPr/>
          <a:lstStyle/>
          <a:p>
            <a:pPr algn="ctr"/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People are </a:t>
            </a:r>
            <a:r>
              <a:rPr lang="es-E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torn</a:t>
            </a:r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between</a:t>
            </a:r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letter</a:t>
            </a:r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and </a:t>
            </a:r>
            <a:r>
              <a:rPr lang="es-E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spirit</a:t>
            </a:r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.</a:t>
            </a:r>
            <a:endParaRPr lang="en-E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2EF874-3E51-4196-6986-2A0A0C018889}"/>
              </a:ext>
            </a:extLst>
          </p:cNvPr>
          <p:cNvSpPr txBox="1">
            <a:spLocks/>
          </p:cNvSpPr>
          <p:nvPr/>
        </p:nvSpPr>
        <p:spPr>
          <a:xfrm>
            <a:off x="1098150" y="1987463"/>
            <a:ext cx="4433220" cy="4148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en-ES" sz="18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👥   Disagreement	 👤  Conflict</a:t>
            </a:r>
          </a:p>
          <a:p>
            <a:pPr marL="152396" indent="0">
              <a:buFont typeface="Arial" panose="020B0604020202020204" pitchFamily="34" charset="0"/>
              <a:buNone/>
            </a:pPr>
            <a:r>
              <a:rPr lang="en-ES" sz="18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77851-A1D7-3E1F-B5A0-D33F8F4CCFCC}"/>
              </a:ext>
            </a:extLst>
          </p:cNvPr>
          <p:cNvSpPr txBox="1"/>
          <p:nvPr/>
        </p:nvSpPr>
        <p:spPr>
          <a:xfrm>
            <a:off x="7446036" y="6282236"/>
            <a:ext cx="453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Almeida et al., 2025, </a:t>
            </a:r>
            <a:r>
              <a:rPr lang="it-IT" sz="2400" i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J</a:t>
            </a:r>
            <a:r>
              <a:rPr lang="it-IT" sz="24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Res Pers</a:t>
            </a:r>
            <a:endParaRPr lang="en-ES" sz="2400" i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20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8FCB5-9689-905C-9364-31066B74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5131557-664D-4264-79A9-AA31AC7E7366}"/>
              </a:ext>
            </a:extLst>
          </p:cNvPr>
          <p:cNvSpPr/>
          <p:nvPr/>
        </p:nvSpPr>
        <p:spPr>
          <a:xfrm>
            <a:off x="7040880" y="3855087"/>
            <a:ext cx="4589673" cy="1097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0555A-8ED9-FBAC-07D5-7975B1A77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58"/>
          <a:stretch>
            <a:fillRect/>
          </a:stretch>
        </p:blipFill>
        <p:spPr>
          <a:xfrm>
            <a:off x="6486145" y="2052778"/>
            <a:ext cx="5144408" cy="1340226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82BACDA-849E-6704-13F9-4B8E0926389C}"/>
              </a:ext>
            </a:extLst>
          </p:cNvPr>
          <p:cNvSpPr txBox="1">
            <a:spLocks/>
          </p:cNvSpPr>
          <p:nvPr/>
        </p:nvSpPr>
        <p:spPr>
          <a:xfrm>
            <a:off x="6405757" y="3999013"/>
            <a:ext cx="5786243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None/>
            </a:pP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60% - 69% fit 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👤 </a:t>
            </a:r>
            <a:r>
              <a:rPr lang="en-ES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conflict</a:t>
            </a:r>
            <a:endParaRPr lang="en-GB" sz="20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52396" indent="0" algn="ctr">
              <a:buNone/>
            </a:pP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40% - 31% fit 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👥 </a:t>
            </a:r>
            <a:r>
              <a:rPr lang="en-ES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disagreement</a:t>
            </a:r>
            <a:endParaRPr lang="en-GB" sz="20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C8901-83D5-D83B-478A-1BD861BBE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67"/>
          <a:stretch/>
        </p:blipFill>
        <p:spPr>
          <a:xfrm>
            <a:off x="561447" y="2117500"/>
            <a:ext cx="5144408" cy="27797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7A4923-889F-BAF7-7181-67FDB9B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65858"/>
            <a:ext cx="11360800" cy="817600"/>
          </a:xfrm>
        </p:spPr>
        <p:txBody>
          <a:bodyPr/>
          <a:lstStyle/>
          <a:p>
            <a:pPr algn="ctr"/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People are </a:t>
            </a:r>
            <a:r>
              <a:rPr lang="es-E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torn</a:t>
            </a:r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between</a:t>
            </a:r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letter</a:t>
            </a:r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and </a:t>
            </a:r>
            <a:r>
              <a:rPr lang="es-E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spirit</a:t>
            </a:r>
            <a:r>
              <a:rPr lang="es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.</a:t>
            </a:r>
            <a:endParaRPr lang="en-E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5E88D1-ECFE-65CD-92CC-D95A803B677F}"/>
              </a:ext>
            </a:extLst>
          </p:cNvPr>
          <p:cNvSpPr txBox="1">
            <a:spLocks/>
          </p:cNvSpPr>
          <p:nvPr/>
        </p:nvSpPr>
        <p:spPr>
          <a:xfrm>
            <a:off x="1098150" y="1987463"/>
            <a:ext cx="4433220" cy="4148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en-ES" sz="18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👥   Disagreement	 👤  Conflict</a:t>
            </a:r>
          </a:p>
          <a:p>
            <a:pPr marL="152396" indent="0">
              <a:buFont typeface="Arial" panose="020B0604020202020204" pitchFamily="34" charset="0"/>
              <a:buNone/>
            </a:pPr>
            <a:r>
              <a:rPr lang="en-ES" sz="18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39C50-A6F5-8A4B-1C91-AF369A71C012}"/>
              </a:ext>
            </a:extLst>
          </p:cNvPr>
          <p:cNvSpPr txBox="1"/>
          <p:nvPr/>
        </p:nvSpPr>
        <p:spPr>
          <a:xfrm>
            <a:off x="7446036" y="6282236"/>
            <a:ext cx="453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Almeida et al., 2025, </a:t>
            </a:r>
            <a:r>
              <a:rPr lang="it-IT" sz="2400" i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J</a:t>
            </a:r>
            <a:r>
              <a:rPr lang="it-IT" sz="24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Res Pers</a:t>
            </a:r>
            <a:endParaRPr lang="en-ES" sz="2400" i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1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87C8-4448-F420-CEB8-85B41883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3532E-17D3-46A1-526B-10DEE7E79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15E5C-FF2B-D021-71C3-9B8B98CA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36" y="713232"/>
            <a:ext cx="12272472" cy="5933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1B9B1-DE91-F33A-F74B-009A4AE65204}"/>
              </a:ext>
            </a:extLst>
          </p:cNvPr>
          <p:cNvSpPr txBox="1"/>
          <p:nvPr/>
        </p:nvSpPr>
        <p:spPr>
          <a:xfrm>
            <a:off x="7239001" y="6264633"/>
            <a:ext cx="453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Struchiner et al., 2020, </a:t>
            </a:r>
            <a:r>
              <a:rPr lang="it-IT" sz="2400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JDM</a:t>
            </a:r>
            <a:endParaRPr lang="en-ES" sz="2400" i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578DC6-CE5C-529E-7A6A-81B82E69C6AD}"/>
              </a:ext>
            </a:extLst>
          </p:cNvPr>
          <p:cNvSpPr txBox="1">
            <a:spLocks/>
          </p:cNvSpPr>
          <p:nvPr/>
        </p:nvSpPr>
        <p:spPr>
          <a:xfrm>
            <a:off x="415600" y="165858"/>
            <a:ext cx="11360800" cy="8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5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Concerns</a:t>
            </a:r>
            <a:r>
              <a:rPr lang="es-ES" sz="35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sz="35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about</a:t>
            </a:r>
            <a:r>
              <a:rPr lang="es-ES" sz="35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sz="35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purpose</a:t>
            </a:r>
            <a:r>
              <a:rPr lang="es-ES" sz="35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sz="35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reflect</a:t>
            </a:r>
            <a:r>
              <a:rPr lang="es-ES" sz="35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moral </a:t>
            </a:r>
            <a:r>
              <a:rPr lang="es-ES" sz="35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condemnation</a:t>
            </a:r>
            <a:r>
              <a:rPr lang="es-ES" sz="35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.</a:t>
            </a:r>
            <a:endParaRPr lang="en-ES" sz="35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49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19C3106-9C9E-7BFA-BE78-4C3D4E4A7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10"/>
            <a:ext cx="11164824" cy="744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h. l. a. hart">
            <a:extLst>
              <a:ext uri="{FF2B5EF4-FFF2-40B4-BE49-F238E27FC236}">
                <a16:creationId xmlns:a16="http://schemas.microsoft.com/office/drawing/2014/main" id="{6E0EC80B-3430-D8AC-2AF8-F2FE1C81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872" y="4777899"/>
            <a:ext cx="669547" cy="755224"/>
          </a:xfrm>
          <a:prstGeom prst="rect">
            <a:avLst/>
          </a:prstGeom>
          <a:noFill/>
          <a:ln w="28575">
            <a:solidFill>
              <a:srgbClr val="B69A5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9FB4A9-6B0C-4399-84F1-35C16B7A9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93"/>
          <a:stretch/>
        </p:blipFill>
        <p:spPr>
          <a:xfrm rot="21441454">
            <a:off x="7751608" y="4780644"/>
            <a:ext cx="701341" cy="723657"/>
          </a:xfrm>
          <a:prstGeom prst="rect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2AEA1-7BE3-2DF4-545D-FF509FC1E33B}"/>
              </a:ext>
            </a:extLst>
          </p:cNvPr>
          <p:cNvSpPr txBox="1"/>
          <p:nvPr/>
        </p:nvSpPr>
        <p:spPr>
          <a:xfrm>
            <a:off x="6301756" y="486797"/>
            <a:ext cx="56739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</a:t>
            </a:r>
            <a:r>
              <a:rPr lang="en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dults balance letter and spirit. (discretion).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E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reflects conflict between enforcing a rule’s plain text and competing moral considerations.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FB1AF-0120-3D68-9E8E-50E235DDBF17}"/>
              </a:ext>
            </a:extLst>
          </p:cNvPr>
          <p:cNvSpPr txBox="1"/>
          <p:nvPr/>
        </p:nvSpPr>
        <p:spPr>
          <a:xfrm>
            <a:off x="630492" y="464363"/>
            <a:ext cx="363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Background</a:t>
            </a:r>
            <a:endParaRPr lang="en-ES" sz="3600" b="1" dirty="0"/>
          </a:p>
        </p:txBody>
      </p:sp>
    </p:spTree>
    <p:extLst>
      <p:ext uri="{BB962C8B-B14F-4D97-AF65-F5344CB8AC3E}">
        <p14:creationId xmlns:p14="http://schemas.microsoft.com/office/powerpoint/2010/main" val="248846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8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C339F-4357-050B-E38B-1E75CCA5B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11B6-AD8D-DE55-D45D-EFC5D7F1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D408436-E0E3-BE98-D8A9-B6F044DB4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" y="1304921"/>
            <a:ext cx="12192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EB852AD-0E97-B7A8-6792-3D0AA6F4A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0" b="40000"/>
          <a:stretch>
            <a:fillRect/>
          </a:stretch>
        </p:blipFill>
        <p:spPr bwMode="auto">
          <a:xfrm>
            <a:off x="1421198" y="397917"/>
            <a:ext cx="2475912" cy="24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E6E0E64-A9E5-7AC1-FC49-84D319E7D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892" y="397917"/>
            <a:ext cx="2475912" cy="24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8B98A-16B6-47E2-2D02-4AC14A437726}"/>
              </a:ext>
            </a:extLst>
          </p:cNvPr>
          <p:cNvSpPr txBox="1"/>
          <p:nvPr/>
        </p:nvSpPr>
        <p:spPr>
          <a:xfrm>
            <a:off x="1421196" y="2873829"/>
            <a:ext cx="2475912" cy="446276"/>
          </a:xfrm>
          <a:prstGeom prst="rect">
            <a:avLst/>
          </a:prstGeom>
          <a:solidFill>
            <a:srgbClr val="C4C4C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ES" sz="2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Agustín Vicente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00A502-F2B2-268F-D5E3-C37CA39AECFC}"/>
              </a:ext>
            </a:extLst>
          </p:cNvPr>
          <p:cNvSpPr/>
          <p:nvPr/>
        </p:nvSpPr>
        <p:spPr>
          <a:xfrm>
            <a:off x="3605561" y="2512741"/>
            <a:ext cx="291548" cy="361088"/>
          </a:xfrm>
          <a:prstGeom prst="rect">
            <a:avLst/>
          </a:prstGeom>
          <a:solidFill>
            <a:srgbClr val="C4C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1E076-56D4-03A1-9D9C-FBA757CD479F}"/>
              </a:ext>
            </a:extLst>
          </p:cNvPr>
          <p:cNvSpPr txBox="1"/>
          <p:nvPr/>
        </p:nvSpPr>
        <p:spPr>
          <a:xfrm>
            <a:off x="8294892" y="2873829"/>
            <a:ext cx="2475912" cy="446276"/>
          </a:xfrm>
          <a:prstGeom prst="rect">
            <a:avLst/>
          </a:prstGeom>
          <a:solidFill>
            <a:srgbClr val="FBF7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ES" sz="2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</a:t>
            </a:r>
            <a:r>
              <a:rPr lang="en-GB" sz="2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</a:t>
            </a:r>
            <a:r>
              <a:rPr lang="en-ES" sz="2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rta Ponciano</a:t>
            </a:r>
          </a:p>
        </p:txBody>
      </p:sp>
    </p:spTree>
    <p:extLst>
      <p:ext uri="{BB962C8B-B14F-4D97-AF65-F5344CB8AC3E}">
        <p14:creationId xmlns:p14="http://schemas.microsoft.com/office/powerpoint/2010/main" val="340090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40C2E-1C28-62A0-77C3-89336B985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75D23-B27F-17EA-9475-B0E35C77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323" y="958896"/>
            <a:ext cx="4177079" cy="4515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601A2-2CC9-500C-C653-2113F8E8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89" y="1263779"/>
            <a:ext cx="5916771" cy="42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46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8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9BAF-8EF1-32AD-D723-2935FD44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D46D67B-2289-0A35-1D6A-D19697FC9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" y="1304921"/>
            <a:ext cx="12192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6ABDD95-213F-1B9F-A1BB-CD9EC46A1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0" b="40000"/>
          <a:stretch>
            <a:fillRect/>
          </a:stretch>
        </p:blipFill>
        <p:spPr bwMode="auto">
          <a:xfrm>
            <a:off x="1421198" y="397917"/>
            <a:ext cx="2475912" cy="24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1D52A2D-25A5-976F-9F99-265690A9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892" y="397917"/>
            <a:ext cx="2475912" cy="24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A258A-B3B5-546D-CEE3-7907089F5010}"/>
              </a:ext>
            </a:extLst>
          </p:cNvPr>
          <p:cNvSpPr txBox="1"/>
          <p:nvPr/>
        </p:nvSpPr>
        <p:spPr>
          <a:xfrm>
            <a:off x="1421196" y="2873829"/>
            <a:ext cx="2475912" cy="446276"/>
          </a:xfrm>
          <a:prstGeom prst="rect">
            <a:avLst/>
          </a:prstGeom>
          <a:solidFill>
            <a:srgbClr val="C4C4C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ES" sz="2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Agustín Vicente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42DD7-CD11-0A17-7ED2-BFF0CCB33B74}"/>
              </a:ext>
            </a:extLst>
          </p:cNvPr>
          <p:cNvSpPr/>
          <p:nvPr/>
        </p:nvSpPr>
        <p:spPr>
          <a:xfrm>
            <a:off x="3605561" y="2512741"/>
            <a:ext cx="291548" cy="361088"/>
          </a:xfrm>
          <a:prstGeom prst="rect">
            <a:avLst/>
          </a:prstGeom>
          <a:solidFill>
            <a:srgbClr val="C4C4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343ED-7CB9-98E6-3283-96B698E44616}"/>
              </a:ext>
            </a:extLst>
          </p:cNvPr>
          <p:cNvSpPr txBox="1"/>
          <p:nvPr/>
        </p:nvSpPr>
        <p:spPr>
          <a:xfrm>
            <a:off x="8294892" y="2873829"/>
            <a:ext cx="2475912" cy="446276"/>
          </a:xfrm>
          <a:prstGeom prst="rect">
            <a:avLst/>
          </a:prstGeom>
          <a:solidFill>
            <a:srgbClr val="FBF7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ES" sz="2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</a:t>
            </a:r>
            <a:r>
              <a:rPr lang="en-GB" sz="2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</a:t>
            </a:r>
            <a:r>
              <a:rPr lang="en-ES" sz="23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rta Ponciano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BFD3C-1F9C-36D9-C7A3-80134EE0E655}"/>
              </a:ext>
            </a:extLst>
          </p:cNvPr>
          <p:cNvSpPr txBox="1"/>
          <p:nvPr/>
        </p:nvSpPr>
        <p:spPr>
          <a:xfrm>
            <a:off x="1421197" y="4629749"/>
            <a:ext cx="9349608" cy="984885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ES" sz="2900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How does this capacity for rule interpretation and discretion develop throughout childhood?</a:t>
            </a:r>
            <a:endParaRPr lang="en-ES" sz="2900" dirty="0">
              <a:latin typeface="Helvetica Neue Light" panose="02000403000000020004" pitchFamily="2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6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A37F-F1F9-6EBC-F034-83E6B8D52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D2E53E-FF0E-52C4-0B64-10012169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637" y="1555246"/>
            <a:ext cx="6076726" cy="3566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80399-14BB-982A-C5AA-31DF32D56262}"/>
              </a:ext>
            </a:extLst>
          </p:cNvPr>
          <p:cNvSpPr txBox="1"/>
          <p:nvPr/>
        </p:nvSpPr>
        <p:spPr>
          <a:xfrm>
            <a:off x="3057637" y="805934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noProof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1. Rule presentation</a:t>
            </a:r>
            <a:endParaRPr lang="en-ES" sz="3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7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50A8E-B084-338D-0A6F-E62D4C4A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C215B-621B-E8E2-7F7E-DF5252D4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690" y="1402080"/>
            <a:ext cx="6182139" cy="4114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3FF302-9718-3628-3FBA-DED5FBD0AC56}"/>
              </a:ext>
            </a:extLst>
          </p:cNvPr>
          <p:cNvSpPr txBox="1"/>
          <p:nvPr/>
        </p:nvSpPr>
        <p:spPr>
          <a:xfrm>
            <a:off x="2989690" y="821174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0" noProof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Control cases</a:t>
            </a:r>
            <a:endParaRPr lang="en-ES" sz="3000" dirty="0"/>
          </a:p>
        </p:txBody>
      </p:sp>
    </p:spTree>
    <p:extLst>
      <p:ext uri="{BB962C8B-B14F-4D97-AF65-F5344CB8AC3E}">
        <p14:creationId xmlns:p14="http://schemas.microsoft.com/office/powerpoint/2010/main" val="3356328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89EA7-9FA8-AC90-DB3E-128C3067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86A188-0BD4-DD5F-C6BE-8E0AB8B76CEB}"/>
              </a:ext>
            </a:extLst>
          </p:cNvPr>
          <p:cNvSpPr txBox="1"/>
          <p:nvPr/>
        </p:nvSpPr>
        <p:spPr>
          <a:xfrm>
            <a:off x="2989690" y="8211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Conflict cases</a:t>
            </a:r>
            <a:endParaRPr lang="en-E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601E0-705F-D608-7D98-FC81FBBE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691" y="1402080"/>
            <a:ext cx="6151658" cy="41750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E5DB20-C5C4-7C3F-8459-B781EB145D47}"/>
              </a:ext>
            </a:extLst>
          </p:cNvPr>
          <p:cNvSpPr/>
          <p:nvPr/>
        </p:nvSpPr>
        <p:spPr>
          <a:xfrm>
            <a:off x="5507088" y="4716814"/>
            <a:ext cx="347554" cy="215153"/>
          </a:xfrm>
          <a:prstGeom prst="rect">
            <a:avLst/>
          </a:prstGeom>
          <a:solidFill>
            <a:srgbClr val="EAE8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8B67C-95E3-5F56-E6DA-9E9249068325}"/>
              </a:ext>
            </a:extLst>
          </p:cNvPr>
          <p:cNvSpPr txBox="1"/>
          <p:nvPr/>
        </p:nvSpPr>
        <p:spPr>
          <a:xfrm>
            <a:off x="5441283" y="4653784"/>
            <a:ext cx="6463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450" dirty="0"/>
              <a:t>Jane</a:t>
            </a:r>
          </a:p>
        </p:txBody>
      </p:sp>
    </p:spTree>
    <p:extLst>
      <p:ext uri="{BB962C8B-B14F-4D97-AF65-F5344CB8AC3E}">
        <p14:creationId xmlns:p14="http://schemas.microsoft.com/office/powerpoint/2010/main" val="129302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5A17E-9986-33A7-56DA-2E4DFB7E9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EC68C7-D934-33F8-BFB0-82C8007A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1" y="835223"/>
            <a:ext cx="12001737" cy="348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43EEA-EFBC-2542-5C9B-81E00771D94F}"/>
              </a:ext>
            </a:extLst>
          </p:cNvPr>
          <p:cNvSpPr txBox="1"/>
          <p:nvPr/>
        </p:nvSpPr>
        <p:spPr>
          <a:xfrm>
            <a:off x="1974573" y="5149334"/>
            <a:ext cx="818984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noProof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6 rules x 4 cases = 24 judgments per participant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 letter (violate, comply) x 2 purpose (violate, comply)</a:t>
            </a:r>
            <a:endParaRPr lang="en-ES" sz="2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83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A353-C594-2532-F49F-BB39D33E3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4FA96D-2F50-4AE7-471C-8037C2083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872333"/>
              </p:ext>
            </p:extLst>
          </p:nvPr>
        </p:nvGraphicFramePr>
        <p:xfrm>
          <a:off x="543559" y="1189817"/>
          <a:ext cx="1110488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627">
                  <a:extLst>
                    <a:ext uri="{9D8B030D-6E8A-4147-A177-3AD203B41FA5}">
                      <a16:colId xmlns:a16="http://schemas.microsoft.com/office/drawing/2014/main" val="3968315952"/>
                    </a:ext>
                  </a:extLst>
                </a:gridCol>
                <a:gridCol w="3701627">
                  <a:extLst>
                    <a:ext uri="{9D8B030D-6E8A-4147-A177-3AD203B41FA5}">
                      <a16:colId xmlns:a16="http://schemas.microsoft.com/office/drawing/2014/main" val="2492724653"/>
                    </a:ext>
                  </a:extLst>
                </a:gridCol>
                <a:gridCol w="3701627">
                  <a:extLst>
                    <a:ext uri="{9D8B030D-6E8A-4147-A177-3AD203B41FA5}">
                      <a16:colId xmlns:a16="http://schemas.microsoft.com/office/drawing/2014/main" val="172168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400" b="0" i="0" noProof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49 children</a:t>
                      </a:r>
                      <a:endParaRPr lang="en-ES" sz="3400" b="0" i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b="0" i="0" noProof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51 young adults</a:t>
                      </a:r>
                    </a:p>
                    <a:p>
                      <a:pPr algn="ctr"/>
                      <a:endParaRPr lang="en-ES" sz="3400" b="0" i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i="0" noProof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51 older adults</a:t>
                      </a:r>
                      <a:endParaRPr lang="en-ES" sz="3400" b="0" i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0" i="0" noProof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5 to 8 years old</a:t>
                      </a:r>
                      <a:endParaRPr lang="en-ES" sz="3000" b="0" i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i="0" noProof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18 to 25 years old</a:t>
                      </a:r>
                      <a:endParaRPr lang="en-ES" sz="3000" b="0" i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i="0" noProof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45 to 65 years old</a:t>
                      </a:r>
                      <a:endParaRPr lang="en-ES" sz="3000" b="0" i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1262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5C2D41-F1BC-0526-15A6-1E4259500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521435"/>
              </p:ext>
            </p:extLst>
          </p:nvPr>
        </p:nvGraphicFramePr>
        <p:xfrm>
          <a:off x="543558" y="4025131"/>
          <a:ext cx="11104881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627">
                  <a:extLst>
                    <a:ext uri="{9D8B030D-6E8A-4147-A177-3AD203B41FA5}">
                      <a16:colId xmlns:a16="http://schemas.microsoft.com/office/drawing/2014/main" val="1996757382"/>
                    </a:ext>
                  </a:extLst>
                </a:gridCol>
                <a:gridCol w="7403254">
                  <a:extLst>
                    <a:ext uri="{9D8B030D-6E8A-4147-A177-3AD203B41FA5}">
                      <a16:colId xmlns:a16="http://schemas.microsoft.com/office/drawing/2014/main" val="2509376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noProof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verbally administered</a:t>
                      </a:r>
                      <a:endParaRPr lang="en-ES" sz="2500" b="0" i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noProof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self-administered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34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5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ES" sz="25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n school premises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0" i="0" noProof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online</a:t>
                      </a:r>
                      <a:endParaRPr lang="en-ES" sz="2500" b="0" i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430952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3A7089BC-84AC-E332-E6DA-312268686204}"/>
              </a:ext>
            </a:extLst>
          </p:cNvPr>
          <p:cNvSpPr/>
          <p:nvPr/>
        </p:nvSpPr>
        <p:spPr>
          <a:xfrm rot="5400000">
            <a:off x="7698261" y="-80320"/>
            <a:ext cx="593124" cy="7018641"/>
          </a:xfrm>
          <a:custGeom>
            <a:avLst/>
            <a:gdLst>
              <a:gd name="connsiteX0" fmla="*/ 0 w 593124"/>
              <a:gd name="connsiteY0" fmla="*/ 0 h 7018641"/>
              <a:gd name="connsiteX1" fmla="*/ 296562 w 593124"/>
              <a:gd name="connsiteY1" fmla="*/ 280672 h 7018641"/>
              <a:gd name="connsiteX2" fmla="*/ 296562 w 593124"/>
              <a:gd name="connsiteY2" fmla="*/ 3228648 h 7018641"/>
              <a:gd name="connsiteX3" fmla="*/ 593124 w 593124"/>
              <a:gd name="connsiteY3" fmla="*/ 3509320 h 7018641"/>
              <a:gd name="connsiteX4" fmla="*/ 296562 w 593124"/>
              <a:gd name="connsiteY4" fmla="*/ 3789992 h 7018641"/>
              <a:gd name="connsiteX5" fmla="*/ 296562 w 593124"/>
              <a:gd name="connsiteY5" fmla="*/ 6737969 h 7018641"/>
              <a:gd name="connsiteX6" fmla="*/ 0 w 593124"/>
              <a:gd name="connsiteY6" fmla="*/ 7018641 h 7018641"/>
              <a:gd name="connsiteX7" fmla="*/ 0 w 593124"/>
              <a:gd name="connsiteY7" fmla="*/ 0 h 7018641"/>
              <a:gd name="connsiteX0" fmla="*/ 0 w 593124"/>
              <a:gd name="connsiteY0" fmla="*/ 0 h 7018641"/>
              <a:gd name="connsiteX1" fmla="*/ 296562 w 593124"/>
              <a:gd name="connsiteY1" fmla="*/ 280672 h 7018641"/>
              <a:gd name="connsiteX2" fmla="*/ 296562 w 593124"/>
              <a:gd name="connsiteY2" fmla="*/ 3228648 h 7018641"/>
              <a:gd name="connsiteX3" fmla="*/ 593124 w 593124"/>
              <a:gd name="connsiteY3" fmla="*/ 3509320 h 7018641"/>
              <a:gd name="connsiteX4" fmla="*/ 296562 w 593124"/>
              <a:gd name="connsiteY4" fmla="*/ 3789992 h 7018641"/>
              <a:gd name="connsiteX5" fmla="*/ 296562 w 593124"/>
              <a:gd name="connsiteY5" fmla="*/ 6737969 h 7018641"/>
              <a:gd name="connsiteX6" fmla="*/ 0 w 593124"/>
              <a:gd name="connsiteY6" fmla="*/ 7018641 h 701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24" h="7018641" stroke="0" extrusionOk="0">
                <a:moveTo>
                  <a:pt x="0" y="0"/>
                </a:moveTo>
                <a:cubicBezTo>
                  <a:pt x="149863" y="-8588"/>
                  <a:pt x="288036" y="128861"/>
                  <a:pt x="296562" y="280672"/>
                </a:cubicBezTo>
                <a:cubicBezTo>
                  <a:pt x="163680" y="1297221"/>
                  <a:pt x="381513" y="2292743"/>
                  <a:pt x="296562" y="3228648"/>
                </a:cubicBezTo>
                <a:cubicBezTo>
                  <a:pt x="279805" y="3400023"/>
                  <a:pt x="426700" y="3523893"/>
                  <a:pt x="593124" y="3509320"/>
                </a:cubicBezTo>
                <a:cubicBezTo>
                  <a:pt x="418057" y="3503148"/>
                  <a:pt x="309268" y="3641052"/>
                  <a:pt x="296562" y="3789992"/>
                </a:cubicBezTo>
                <a:cubicBezTo>
                  <a:pt x="346095" y="4657808"/>
                  <a:pt x="311371" y="6112686"/>
                  <a:pt x="296562" y="6737969"/>
                </a:cubicBezTo>
                <a:cubicBezTo>
                  <a:pt x="284557" y="6891142"/>
                  <a:pt x="144847" y="7036472"/>
                  <a:pt x="0" y="7018641"/>
                </a:cubicBezTo>
                <a:cubicBezTo>
                  <a:pt x="48231" y="4665724"/>
                  <a:pt x="-84455" y="2762489"/>
                  <a:pt x="0" y="0"/>
                </a:cubicBezTo>
                <a:close/>
              </a:path>
              <a:path w="593124" h="7018641" fill="none" extrusionOk="0">
                <a:moveTo>
                  <a:pt x="0" y="0"/>
                </a:moveTo>
                <a:cubicBezTo>
                  <a:pt x="190049" y="14702"/>
                  <a:pt x="317715" y="130747"/>
                  <a:pt x="296562" y="280672"/>
                </a:cubicBezTo>
                <a:cubicBezTo>
                  <a:pt x="458759" y="1253932"/>
                  <a:pt x="368724" y="2555599"/>
                  <a:pt x="296562" y="3228648"/>
                </a:cubicBezTo>
                <a:cubicBezTo>
                  <a:pt x="314054" y="3409698"/>
                  <a:pt x="430525" y="3521621"/>
                  <a:pt x="593124" y="3509320"/>
                </a:cubicBezTo>
                <a:cubicBezTo>
                  <a:pt x="437292" y="3521573"/>
                  <a:pt x="303877" y="3643941"/>
                  <a:pt x="296562" y="3789992"/>
                </a:cubicBezTo>
                <a:cubicBezTo>
                  <a:pt x="146123" y="4427424"/>
                  <a:pt x="382441" y="6312610"/>
                  <a:pt x="296562" y="6737969"/>
                </a:cubicBezTo>
                <a:cubicBezTo>
                  <a:pt x="269558" y="6897414"/>
                  <a:pt x="155083" y="7012635"/>
                  <a:pt x="0" y="7018641"/>
                </a:cubicBezTo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47321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71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E046-9948-17C9-96C2-AEC02428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1BBC5A-2073-119B-3DA0-9A3C26F5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6" r="17647" b="11489"/>
          <a:stretch>
            <a:fillRect/>
          </a:stretch>
        </p:blipFill>
        <p:spPr>
          <a:xfrm>
            <a:off x="0" y="142875"/>
            <a:ext cx="4166886" cy="265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F98AA-A674-D21B-8C7A-07FF016E7E5C}"/>
              </a:ext>
            </a:extLst>
          </p:cNvPr>
          <p:cNvSpPr txBox="1"/>
          <p:nvPr/>
        </p:nvSpPr>
        <p:spPr>
          <a:xfrm>
            <a:off x="6096000" y="223900"/>
            <a:ext cx="6095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noProof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Predictions</a:t>
            </a:r>
            <a:endParaRPr lang="en-US" sz="3600" b="1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F33E56-0A5A-7592-9BAA-CFC20E60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313"/>
          <a:stretch>
            <a:fillRect/>
          </a:stretch>
        </p:blipFill>
        <p:spPr>
          <a:xfrm>
            <a:off x="1005068" y="2948981"/>
            <a:ext cx="4052104" cy="3766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66C589-2D58-4B5F-F2BD-348EA48A3D11}"/>
              </a:ext>
            </a:extLst>
          </p:cNvPr>
          <p:cNvSpPr txBox="1"/>
          <p:nvPr/>
        </p:nvSpPr>
        <p:spPr>
          <a:xfrm>
            <a:off x="6307032" y="1120676"/>
            <a:ext cx="567393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noProof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Letter-as-precursor hypothesis</a:t>
            </a:r>
          </a:p>
          <a:p>
            <a:pPr algn="just"/>
            <a:endParaRPr lang="en-US" sz="2400" noProof="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n-US" sz="2400" i="1" noProof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First…</a:t>
            </a:r>
          </a:p>
          <a:p>
            <a:pPr algn="just"/>
            <a:r>
              <a:rPr lang="en-US" sz="2400" noProof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children rigidly apply the rules’ </a:t>
            </a:r>
            <a:r>
              <a:rPr lang="en-US" sz="2400" u="sng" noProof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letter</a:t>
            </a:r>
            <a:r>
              <a:rPr lang="en-US" sz="2400" noProof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pPr algn="just"/>
            <a:endParaRPr lang="en-US" sz="2400" noProof="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n-US" sz="2400" i="1" noProof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Later…</a:t>
            </a:r>
          </a:p>
          <a:p>
            <a:pPr algn="just"/>
            <a:r>
              <a:rPr lang="en-US" sz="2400" noProof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they acquire an appreciation for the rule’s spirit with age.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6DFA6E-3052-4DD3-AC0C-A1ACFFA644D9}"/>
              </a:ext>
            </a:extLst>
          </p:cNvPr>
          <p:cNvCxnSpPr>
            <a:cxnSpLocks/>
          </p:cNvCxnSpPr>
          <p:nvPr/>
        </p:nvCxnSpPr>
        <p:spPr>
          <a:xfrm>
            <a:off x="2025570" y="3611301"/>
            <a:ext cx="1431063" cy="1031037"/>
          </a:xfrm>
          <a:prstGeom prst="straightConnector1">
            <a:avLst/>
          </a:prstGeom>
          <a:ln w="57150">
            <a:solidFill>
              <a:srgbClr val="928C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6F7FAC-3330-D667-A501-A2916EE21AA9}"/>
              </a:ext>
            </a:extLst>
          </p:cNvPr>
          <p:cNvCxnSpPr>
            <a:cxnSpLocks/>
          </p:cNvCxnSpPr>
          <p:nvPr/>
        </p:nvCxnSpPr>
        <p:spPr>
          <a:xfrm flipV="1">
            <a:off x="2025570" y="4994031"/>
            <a:ext cx="1431063" cy="960766"/>
          </a:xfrm>
          <a:prstGeom prst="straightConnector1">
            <a:avLst/>
          </a:prstGeom>
          <a:ln w="57150">
            <a:solidFill>
              <a:srgbClr val="49B09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6DD04-C616-2765-2E2A-6B6B1086E507}"/>
              </a:ext>
            </a:extLst>
          </p:cNvPr>
          <p:cNvCxnSpPr>
            <a:cxnSpLocks/>
          </p:cNvCxnSpPr>
          <p:nvPr/>
        </p:nvCxnSpPr>
        <p:spPr>
          <a:xfrm>
            <a:off x="3533363" y="4615834"/>
            <a:ext cx="1209459" cy="0"/>
          </a:xfrm>
          <a:prstGeom prst="straightConnector1">
            <a:avLst/>
          </a:prstGeom>
          <a:ln w="28575">
            <a:solidFill>
              <a:srgbClr val="928CC2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2D3948-D946-CC18-0DE2-485D2C83E48F}"/>
              </a:ext>
            </a:extLst>
          </p:cNvPr>
          <p:cNvCxnSpPr>
            <a:cxnSpLocks/>
          </p:cNvCxnSpPr>
          <p:nvPr/>
        </p:nvCxnSpPr>
        <p:spPr>
          <a:xfrm>
            <a:off x="3533363" y="5035461"/>
            <a:ext cx="1209459" cy="0"/>
          </a:xfrm>
          <a:prstGeom prst="straightConnector1">
            <a:avLst/>
          </a:prstGeom>
          <a:ln w="28575">
            <a:solidFill>
              <a:srgbClr val="49B090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262231B-A88A-29DB-894F-797D0F931C4F}"/>
              </a:ext>
            </a:extLst>
          </p:cNvPr>
          <p:cNvSpPr/>
          <p:nvPr/>
        </p:nvSpPr>
        <p:spPr>
          <a:xfrm>
            <a:off x="4544040" y="2793684"/>
            <a:ext cx="673924" cy="63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FEB4A5-3F2F-D72A-5C3A-CAE11B5C0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982" y="3611301"/>
            <a:ext cx="817162" cy="6926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4FA23B-A445-B218-FEA3-4C3508077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188" y="5278164"/>
            <a:ext cx="820750" cy="6926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60F072-3952-A96F-52E9-04A5BC99B860}"/>
              </a:ext>
            </a:extLst>
          </p:cNvPr>
          <p:cNvSpPr txBox="1"/>
          <p:nvPr/>
        </p:nvSpPr>
        <p:spPr>
          <a:xfrm>
            <a:off x="5376672" y="6034000"/>
            <a:ext cx="6604294" cy="323165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500" dirty="0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g</a:t>
            </a:r>
            <a:r>
              <a:rPr lang="en-ES" sz="1500" dirty="0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lmer(violation ~ (text + purpose) * age_group) + …, …</a:t>
            </a:r>
          </a:p>
        </p:txBody>
      </p:sp>
    </p:spTree>
    <p:extLst>
      <p:ext uri="{BB962C8B-B14F-4D97-AF65-F5344CB8AC3E}">
        <p14:creationId xmlns:p14="http://schemas.microsoft.com/office/powerpoint/2010/main" val="15013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AE137-FDB2-2EF3-816F-C328BB1ED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26E233-563B-6A9D-7CD1-18179FD5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6" r="17647" b="11489"/>
          <a:stretch>
            <a:fillRect/>
          </a:stretch>
        </p:blipFill>
        <p:spPr>
          <a:xfrm>
            <a:off x="0" y="142875"/>
            <a:ext cx="4166886" cy="265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A48C05-3D2D-869A-3C5D-A9D5018D6320}"/>
              </a:ext>
            </a:extLst>
          </p:cNvPr>
          <p:cNvSpPr txBox="1"/>
          <p:nvPr/>
        </p:nvSpPr>
        <p:spPr>
          <a:xfrm>
            <a:off x="6096000" y="223900"/>
            <a:ext cx="6095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Predictions</a:t>
            </a:r>
            <a:endParaRPr lang="en-ES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F8BCD-F461-904E-E3B7-1B127008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313"/>
          <a:stretch>
            <a:fillRect/>
          </a:stretch>
        </p:blipFill>
        <p:spPr>
          <a:xfrm>
            <a:off x="1005068" y="2948981"/>
            <a:ext cx="4052104" cy="3766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78810C-A40B-3C7B-B352-98B4FA38A47A}"/>
              </a:ext>
            </a:extLst>
          </p:cNvPr>
          <p:cNvSpPr txBox="1"/>
          <p:nvPr/>
        </p:nvSpPr>
        <p:spPr>
          <a:xfrm>
            <a:off x="6307032" y="1120676"/>
            <a:ext cx="567393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Letter-as-precursor hypothesis</a:t>
            </a:r>
          </a:p>
          <a:p>
            <a:pPr algn="just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s-ES" sz="24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First</a:t>
            </a:r>
            <a:r>
              <a:rPr lang="es-ES" sz="24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algn="just"/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children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rigidly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apply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rules’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letter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pPr algn="just"/>
            <a:endParaRPr lang="es-E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s-ES" sz="24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Later</a:t>
            </a:r>
            <a:r>
              <a:rPr lang="es-ES" sz="24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algn="just"/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they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acquire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appreciation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for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rule’s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spirit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with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age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lang="en-E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F06485-A5DC-0443-346C-91074491E213}"/>
              </a:ext>
            </a:extLst>
          </p:cNvPr>
          <p:cNvCxnSpPr>
            <a:cxnSpLocks/>
          </p:cNvCxnSpPr>
          <p:nvPr/>
        </p:nvCxnSpPr>
        <p:spPr>
          <a:xfrm>
            <a:off x="2025570" y="3611301"/>
            <a:ext cx="1431063" cy="1031037"/>
          </a:xfrm>
          <a:prstGeom prst="straightConnector1">
            <a:avLst/>
          </a:prstGeom>
          <a:ln w="57150">
            <a:solidFill>
              <a:srgbClr val="928C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B5BFF99-3957-D13B-4BC5-D7FEFE267170}"/>
              </a:ext>
            </a:extLst>
          </p:cNvPr>
          <p:cNvCxnSpPr>
            <a:cxnSpLocks/>
          </p:cNvCxnSpPr>
          <p:nvPr/>
        </p:nvCxnSpPr>
        <p:spPr>
          <a:xfrm flipV="1">
            <a:off x="2025570" y="4994031"/>
            <a:ext cx="1431063" cy="960766"/>
          </a:xfrm>
          <a:prstGeom prst="straightConnector1">
            <a:avLst/>
          </a:prstGeom>
          <a:ln w="57150">
            <a:solidFill>
              <a:srgbClr val="49B09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325099-1E56-CA4A-AEF4-E808D60052D9}"/>
              </a:ext>
            </a:extLst>
          </p:cNvPr>
          <p:cNvCxnSpPr>
            <a:cxnSpLocks/>
          </p:cNvCxnSpPr>
          <p:nvPr/>
        </p:nvCxnSpPr>
        <p:spPr>
          <a:xfrm>
            <a:off x="3533363" y="4615834"/>
            <a:ext cx="1209459" cy="0"/>
          </a:xfrm>
          <a:prstGeom prst="straightConnector1">
            <a:avLst/>
          </a:prstGeom>
          <a:ln w="28575">
            <a:solidFill>
              <a:srgbClr val="928CC2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46ED46-DA55-C3CF-836F-A3A6C2359FD5}"/>
              </a:ext>
            </a:extLst>
          </p:cNvPr>
          <p:cNvCxnSpPr>
            <a:cxnSpLocks/>
          </p:cNvCxnSpPr>
          <p:nvPr/>
        </p:nvCxnSpPr>
        <p:spPr>
          <a:xfrm>
            <a:off x="3533363" y="5035461"/>
            <a:ext cx="1209459" cy="0"/>
          </a:xfrm>
          <a:prstGeom prst="straightConnector1">
            <a:avLst/>
          </a:prstGeom>
          <a:ln w="28575">
            <a:solidFill>
              <a:srgbClr val="49B090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500D5FA-AA7F-9BFD-3259-5648B36A19AB}"/>
              </a:ext>
            </a:extLst>
          </p:cNvPr>
          <p:cNvSpPr/>
          <p:nvPr/>
        </p:nvSpPr>
        <p:spPr>
          <a:xfrm>
            <a:off x="4544040" y="2793684"/>
            <a:ext cx="673924" cy="63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4ECBE73-D332-0603-C247-18D3A7A5E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982" y="3611301"/>
            <a:ext cx="817162" cy="6926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261F53-F572-9129-8E67-8450D9D3C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188" y="5278164"/>
            <a:ext cx="820750" cy="692603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612251C-EA4A-BD2F-5DCC-85521591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2910" y1="55556" x2="36035" y2="22973"/>
                        <a14:backgroundMark x1="36035" y1="22973" x2="20605" y2="1351"/>
                        <a14:backgroundMark x1="20605" y1="1351" x2="98" y2="14565"/>
                        <a14:backgroundMark x1="98" y1="14565" x2="977" y2="83934"/>
                        <a14:backgroundMark x1="977" y1="83934" x2="33887" y2="56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83" y="4603134"/>
            <a:ext cx="4087797" cy="265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3C2A7C8-4110-5CFA-EE1D-D6B6763A2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t="6956" r="1445" b="2812"/>
          <a:stretch>
            <a:fillRect/>
          </a:stretch>
        </p:blipFill>
        <p:spPr bwMode="auto">
          <a:xfrm>
            <a:off x="6853177" y="1759380"/>
            <a:ext cx="4581643" cy="2658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45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BBCD-D262-64BE-C80C-2565CD121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CCDFCE-C557-B4BE-BAF6-8C78A8BC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6" r="17647" b="11489"/>
          <a:stretch>
            <a:fillRect/>
          </a:stretch>
        </p:blipFill>
        <p:spPr>
          <a:xfrm>
            <a:off x="0" y="142875"/>
            <a:ext cx="4166886" cy="265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EEB24D-E136-50A1-0206-A79C5CDFEE74}"/>
              </a:ext>
            </a:extLst>
          </p:cNvPr>
          <p:cNvSpPr txBox="1"/>
          <p:nvPr/>
        </p:nvSpPr>
        <p:spPr>
          <a:xfrm>
            <a:off x="6096000" y="223900"/>
            <a:ext cx="6095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Predictions</a:t>
            </a:r>
            <a:endParaRPr lang="en-ES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656B1-2F80-5D8B-27CF-062B354D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313"/>
          <a:stretch>
            <a:fillRect/>
          </a:stretch>
        </p:blipFill>
        <p:spPr>
          <a:xfrm>
            <a:off x="1005068" y="2948981"/>
            <a:ext cx="4052104" cy="3766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9C52F-6898-79F2-0AAA-73A133B00D6D}"/>
              </a:ext>
            </a:extLst>
          </p:cNvPr>
          <p:cNvSpPr txBox="1"/>
          <p:nvPr/>
        </p:nvSpPr>
        <p:spPr>
          <a:xfrm>
            <a:off x="6307032" y="1120676"/>
            <a:ext cx="567393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Spirit-as-precursor hypothesis</a:t>
            </a:r>
          </a:p>
          <a:p>
            <a:pPr algn="just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s-ES" sz="24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First</a:t>
            </a:r>
            <a:r>
              <a:rPr lang="es-ES" sz="24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algn="just"/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children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prioritize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rules’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spirit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pPr algn="just"/>
            <a:endParaRPr lang="es-E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s-ES" sz="24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Later</a:t>
            </a:r>
            <a:r>
              <a:rPr lang="es-ES" sz="24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algn="just"/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they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acquire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appreciation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for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rule’s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letter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with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age</a:t>
            </a:r>
            <a:r>
              <a:rPr lang="es-E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lang="en-E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0DDB620-0F1D-AF15-459E-88BC62EE05E0}"/>
              </a:ext>
            </a:extLst>
          </p:cNvPr>
          <p:cNvCxnSpPr>
            <a:cxnSpLocks/>
          </p:cNvCxnSpPr>
          <p:nvPr/>
        </p:nvCxnSpPr>
        <p:spPr>
          <a:xfrm flipV="1">
            <a:off x="2025570" y="4605216"/>
            <a:ext cx="1431063" cy="1238993"/>
          </a:xfrm>
          <a:prstGeom prst="straightConnector1">
            <a:avLst/>
          </a:prstGeom>
          <a:ln w="57150">
            <a:solidFill>
              <a:srgbClr val="928CC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31A9FC2-7C01-E06F-8902-649C407513AD}"/>
              </a:ext>
            </a:extLst>
          </p:cNvPr>
          <p:cNvCxnSpPr>
            <a:cxnSpLocks/>
          </p:cNvCxnSpPr>
          <p:nvPr/>
        </p:nvCxnSpPr>
        <p:spPr>
          <a:xfrm>
            <a:off x="2025570" y="3684104"/>
            <a:ext cx="1431063" cy="1343040"/>
          </a:xfrm>
          <a:prstGeom prst="straightConnector1">
            <a:avLst/>
          </a:prstGeom>
          <a:ln w="57150">
            <a:solidFill>
              <a:srgbClr val="49B09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F2627B-44BF-87EA-9CB2-883D0563FB2A}"/>
              </a:ext>
            </a:extLst>
          </p:cNvPr>
          <p:cNvCxnSpPr>
            <a:cxnSpLocks/>
          </p:cNvCxnSpPr>
          <p:nvPr/>
        </p:nvCxnSpPr>
        <p:spPr>
          <a:xfrm>
            <a:off x="3533363" y="4615834"/>
            <a:ext cx="1209459" cy="0"/>
          </a:xfrm>
          <a:prstGeom prst="straightConnector1">
            <a:avLst/>
          </a:prstGeom>
          <a:ln w="28575">
            <a:solidFill>
              <a:srgbClr val="928CC2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5FD2E4-600C-C613-0628-E6222C441D08}"/>
              </a:ext>
            </a:extLst>
          </p:cNvPr>
          <p:cNvCxnSpPr>
            <a:cxnSpLocks/>
          </p:cNvCxnSpPr>
          <p:nvPr/>
        </p:nvCxnSpPr>
        <p:spPr>
          <a:xfrm>
            <a:off x="3533363" y="5035461"/>
            <a:ext cx="1209459" cy="0"/>
          </a:xfrm>
          <a:prstGeom prst="straightConnector1">
            <a:avLst/>
          </a:prstGeom>
          <a:ln w="28575">
            <a:solidFill>
              <a:srgbClr val="49B090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129D2E1-51FE-2FC5-8729-C0F21147CA80}"/>
              </a:ext>
            </a:extLst>
          </p:cNvPr>
          <p:cNvSpPr/>
          <p:nvPr/>
        </p:nvSpPr>
        <p:spPr>
          <a:xfrm>
            <a:off x="4544040" y="2793684"/>
            <a:ext cx="673924" cy="63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1C088-F7A8-F7CE-F4EF-64BF9CBB9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982" y="3611301"/>
            <a:ext cx="817162" cy="692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063684-1716-89C4-48EA-382B160EB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188" y="5278164"/>
            <a:ext cx="820750" cy="6926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3FD946-D2F2-A515-59DD-2E3A3AF1E71A}"/>
              </a:ext>
            </a:extLst>
          </p:cNvPr>
          <p:cNvSpPr txBox="1"/>
          <p:nvPr/>
        </p:nvSpPr>
        <p:spPr>
          <a:xfrm>
            <a:off x="5376672" y="6034000"/>
            <a:ext cx="6604294" cy="323165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500" dirty="0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g</a:t>
            </a:r>
            <a:r>
              <a:rPr lang="en-ES" sz="1500" dirty="0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lmer(violation ~ (text + purpose) * age_group) + …, …</a:t>
            </a:r>
          </a:p>
        </p:txBody>
      </p:sp>
    </p:spTree>
    <p:extLst>
      <p:ext uri="{BB962C8B-B14F-4D97-AF65-F5344CB8AC3E}">
        <p14:creationId xmlns:p14="http://schemas.microsoft.com/office/powerpoint/2010/main" val="914116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1B7F9-A0A6-0513-9B10-787A9CF5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66986C-538D-8229-D385-7F371729E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9"/>
            <a:ext cx="12145029" cy="6619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226A06-C28A-BCE3-1DBB-48D3A2C953F1}"/>
              </a:ext>
            </a:extLst>
          </p:cNvPr>
          <p:cNvSpPr/>
          <p:nvPr/>
        </p:nvSpPr>
        <p:spPr>
          <a:xfrm>
            <a:off x="7273266" y="882127"/>
            <a:ext cx="4453067" cy="497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140AC3-5884-6BFD-1419-74B22749EA19}"/>
              </a:ext>
            </a:extLst>
          </p:cNvPr>
          <p:cNvSpPr/>
          <p:nvPr/>
        </p:nvSpPr>
        <p:spPr>
          <a:xfrm>
            <a:off x="1603513" y="715617"/>
            <a:ext cx="5009322" cy="512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247A96-57B4-03CA-6B6D-55816974DEFC}"/>
              </a:ext>
            </a:extLst>
          </p:cNvPr>
          <p:cNvSpPr/>
          <p:nvPr/>
        </p:nvSpPr>
        <p:spPr>
          <a:xfrm>
            <a:off x="7129848" y="119269"/>
            <a:ext cx="5436973" cy="69939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EB4515-67D0-AC6D-069F-F5BC21546E98}"/>
              </a:ext>
            </a:extLst>
          </p:cNvPr>
          <p:cNvSpPr/>
          <p:nvPr/>
        </p:nvSpPr>
        <p:spPr>
          <a:xfrm>
            <a:off x="6514805" y="-255194"/>
            <a:ext cx="615043" cy="11373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4829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29DBA-3EE8-6798-6830-A4E48CB2B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1F6DB5A-B139-FFDA-6217-E9CD74461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2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AC27C-6508-8228-3FB0-F461AB046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7C920F-7E4A-314A-005B-E0785CA3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9"/>
            <a:ext cx="12145029" cy="6619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9614C3-F22C-0FEB-96B0-DD54088CB717}"/>
              </a:ext>
            </a:extLst>
          </p:cNvPr>
          <p:cNvSpPr/>
          <p:nvPr/>
        </p:nvSpPr>
        <p:spPr>
          <a:xfrm>
            <a:off x="7273266" y="882127"/>
            <a:ext cx="4453067" cy="497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829C6-8A11-F57C-3995-3758BA78BAA4}"/>
              </a:ext>
            </a:extLst>
          </p:cNvPr>
          <p:cNvSpPr/>
          <p:nvPr/>
        </p:nvSpPr>
        <p:spPr>
          <a:xfrm>
            <a:off x="1603513" y="1666754"/>
            <a:ext cx="5009322" cy="2442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296D1-1288-0EA7-44D3-501861C05EAE}"/>
              </a:ext>
            </a:extLst>
          </p:cNvPr>
          <p:cNvSpPr/>
          <p:nvPr/>
        </p:nvSpPr>
        <p:spPr>
          <a:xfrm>
            <a:off x="1603513" y="1423686"/>
            <a:ext cx="1197560" cy="913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6233B4-7908-8EC1-6A7E-749C619E86D9}"/>
              </a:ext>
            </a:extLst>
          </p:cNvPr>
          <p:cNvSpPr/>
          <p:nvPr/>
        </p:nvSpPr>
        <p:spPr>
          <a:xfrm>
            <a:off x="7129848" y="119269"/>
            <a:ext cx="5436973" cy="69939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6B09FC-44E8-3EE5-1F5F-9B4556D10683}"/>
              </a:ext>
            </a:extLst>
          </p:cNvPr>
          <p:cNvSpPr/>
          <p:nvPr/>
        </p:nvSpPr>
        <p:spPr>
          <a:xfrm>
            <a:off x="6514805" y="-255194"/>
            <a:ext cx="615043" cy="11373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02510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2936D-11CB-CEF6-B45D-B3078877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7F15F1-A5AE-602D-D513-1B7293E8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9"/>
            <a:ext cx="12145029" cy="6619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204FF4-1077-9479-7551-6F7B6A92621D}"/>
              </a:ext>
            </a:extLst>
          </p:cNvPr>
          <p:cNvSpPr/>
          <p:nvPr/>
        </p:nvSpPr>
        <p:spPr>
          <a:xfrm>
            <a:off x="7273266" y="882127"/>
            <a:ext cx="4453067" cy="497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129622-0115-92CD-CD6B-405070ACD8A7}"/>
              </a:ext>
            </a:extLst>
          </p:cNvPr>
          <p:cNvSpPr/>
          <p:nvPr/>
        </p:nvSpPr>
        <p:spPr>
          <a:xfrm>
            <a:off x="7129848" y="119269"/>
            <a:ext cx="5436973" cy="69939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9CCE79-8B38-7EEB-A81F-BAD8FBB3D233}"/>
              </a:ext>
            </a:extLst>
          </p:cNvPr>
          <p:cNvSpPr/>
          <p:nvPr/>
        </p:nvSpPr>
        <p:spPr>
          <a:xfrm>
            <a:off x="6514805" y="-255194"/>
            <a:ext cx="615043" cy="11373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0F8DE-DE14-3646-1EF2-1CE0A835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18" r="3262"/>
          <a:stretch>
            <a:fillRect/>
          </a:stretch>
        </p:blipFill>
        <p:spPr>
          <a:xfrm>
            <a:off x="8203298" y="1003581"/>
            <a:ext cx="2329871" cy="2120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FFD240-F485-534B-F55E-D6BD0235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18" r="3262"/>
          <a:stretch>
            <a:fillRect/>
          </a:stretch>
        </p:blipFill>
        <p:spPr>
          <a:xfrm>
            <a:off x="8203298" y="3428999"/>
            <a:ext cx="2329871" cy="2120145"/>
          </a:xfrm>
          <a:prstGeom prst="rect">
            <a:avLst/>
          </a:prstGeom>
          <a:effectLst>
            <a:glow rad="1397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D7E640-0D75-CE89-6C37-5D83B963DC33}"/>
              </a:ext>
            </a:extLst>
          </p:cNvPr>
          <p:cNvSpPr txBox="1"/>
          <p:nvPr/>
        </p:nvSpPr>
        <p:spPr>
          <a:xfrm>
            <a:off x="7886237" y="6228880"/>
            <a:ext cx="4104934" cy="523220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text</a:t>
            </a:r>
            <a:r>
              <a:rPr lang="es-ES" sz="1400" dirty="0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* </a:t>
            </a:r>
            <a:r>
              <a:rPr lang="en-ES" sz="1400" dirty="0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age_group: </a:t>
            </a:r>
            <a:r>
              <a:rPr lang="en-US" sz="1400" dirty="0">
                <a:solidFill>
                  <a:schemeClr val="tx1"/>
                </a:solidFill>
              </a:rPr>
              <a:t>χ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 = 17.11, </a:t>
            </a:r>
            <a:r>
              <a:rPr lang="en-US" sz="1400" i="1" dirty="0">
                <a:solidFill>
                  <a:schemeClr val="tx1"/>
                </a:solidFill>
              </a:rPr>
              <a:t>p</a:t>
            </a:r>
            <a:r>
              <a:rPr lang="en-US" sz="1400" dirty="0">
                <a:solidFill>
                  <a:schemeClr val="tx1"/>
                </a:solidFill>
              </a:rPr>
              <a:t> &lt; .001</a:t>
            </a:r>
          </a:p>
          <a:p>
            <a:pPr algn="r"/>
            <a:r>
              <a:rPr lang="es-ES" sz="1400" dirty="0" err="1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purpose</a:t>
            </a:r>
            <a:r>
              <a:rPr lang="es-ES" sz="1400" dirty="0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* </a:t>
            </a:r>
            <a:r>
              <a:rPr lang="en-ES" sz="1400" dirty="0">
                <a:latin typeface="Andale Mono" panose="020B05090000000000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age_group: </a:t>
            </a:r>
            <a:r>
              <a:rPr lang="en-US" sz="1400" dirty="0">
                <a:solidFill>
                  <a:schemeClr val="tx1"/>
                </a:solidFill>
              </a:rPr>
              <a:t>χ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 = 28.45, </a:t>
            </a:r>
            <a:r>
              <a:rPr lang="en-US" sz="1400" i="1" dirty="0">
                <a:solidFill>
                  <a:schemeClr val="tx1"/>
                </a:solidFill>
              </a:rPr>
              <a:t>p</a:t>
            </a:r>
            <a:r>
              <a:rPr lang="en-US" sz="1400" dirty="0">
                <a:solidFill>
                  <a:schemeClr val="tx1"/>
                </a:solidFill>
              </a:rPr>
              <a:t> &lt; .001</a:t>
            </a:r>
          </a:p>
        </p:txBody>
      </p:sp>
    </p:spTree>
    <p:extLst>
      <p:ext uri="{BB962C8B-B14F-4D97-AF65-F5344CB8AC3E}">
        <p14:creationId xmlns:p14="http://schemas.microsoft.com/office/powerpoint/2010/main" val="3715469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32EFA-4ACB-818D-D6B1-5BCE973A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1F7846-34D0-A8E8-5196-398DAD80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9"/>
            <a:ext cx="12145029" cy="6619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49BD5E-B731-56E7-DB8C-34F2E609B4CC}"/>
              </a:ext>
            </a:extLst>
          </p:cNvPr>
          <p:cNvSpPr/>
          <p:nvPr/>
        </p:nvSpPr>
        <p:spPr>
          <a:xfrm>
            <a:off x="7273266" y="882127"/>
            <a:ext cx="4453067" cy="4972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574413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7C891-9EC2-B87E-BB15-5BCA2431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03DE3B-0190-C987-B158-3C8EAFB64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9"/>
            <a:ext cx="12145029" cy="66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83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7E719-DC9B-596E-ACF0-1F457D203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7A8327-B2AB-795D-C53F-F86D40F0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69"/>
            <a:ext cx="12145029" cy="66194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3AE71D-8945-62FB-8129-094D795D8EBD}"/>
              </a:ext>
            </a:extLst>
          </p:cNvPr>
          <p:cNvSpPr/>
          <p:nvPr/>
        </p:nvSpPr>
        <p:spPr>
          <a:xfrm>
            <a:off x="0" y="0"/>
            <a:ext cx="12145029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4BA38-38A8-A63C-4D2E-78E9790F992C}"/>
              </a:ext>
            </a:extLst>
          </p:cNvPr>
          <p:cNvSpPr txBox="1"/>
          <p:nvPr/>
        </p:nvSpPr>
        <p:spPr>
          <a:xfrm>
            <a:off x="1384684" y="2936557"/>
            <a:ext cx="9349608" cy="538609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ES" sz="2900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018262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B8B3B-2C36-DA23-FF85-F11A9387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84">
            <a:extLst>
              <a:ext uri="{FF2B5EF4-FFF2-40B4-BE49-F238E27FC236}">
                <a16:creationId xmlns:a16="http://schemas.microsoft.com/office/drawing/2014/main" id="{C91E7736-5F82-59B1-B590-24AF4883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47" y="22165"/>
            <a:ext cx="10515600" cy="1325563"/>
          </a:xfrm>
        </p:spPr>
        <p:txBody>
          <a:bodyPr>
            <a:normAutofit/>
          </a:bodyPr>
          <a:lstStyle/>
          <a:p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Literal and moral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appraisals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(</a:t>
            </a:r>
            <a:r>
              <a:rPr lang="es-ES" sz="3800" b="1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= 51)</a:t>
            </a:r>
            <a:endParaRPr lang="en-ES" sz="38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0E08C6D-7180-6012-9A67-F6BA5AE4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112"/>
          <a:stretch>
            <a:fillRect/>
          </a:stretch>
        </p:blipFill>
        <p:spPr>
          <a:xfrm>
            <a:off x="285847" y="1339487"/>
            <a:ext cx="5773641" cy="48222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EBE26C-C478-60D3-632C-E4759FFEE086}"/>
              </a:ext>
            </a:extLst>
          </p:cNvPr>
          <p:cNvSpPr/>
          <p:nvPr/>
        </p:nvSpPr>
        <p:spPr>
          <a:xfrm>
            <a:off x="695915" y="3277274"/>
            <a:ext cx="4758117" cy="2370967"/>
          </a:xfrm>
          <a:prstGeom prst="rect">
            <a:avLst/>
          </a:prstGeom>
          <a:solidFill>
            <a:srgbClr val="DAECE7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43486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84">
            <a:extLst>
              <a:ext uri="{FF2B5EF4-FFF2-40B4-BE49-F238E27FC236}">
                <a16:creationId xmlns:a16="http://schemas.microsoft.com/office/drawing/2014/main" id="{F5508A8A-4B25-A958-62B0-054C29EA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47" y="22165"/>
            <a:ext cx="10515600" cy="1325563"/>
          </a:xfrm>
        </p:spPr>
        <p:txBody>
          <a:bodyPr>
            <a:normAutofit/>
          </a:bodyPr>
          <a:lstStyle/>
          <a:p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Literal and moral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appraisals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(</a:t>
            </a:r>
            <a:r>
              <a:rPr lang="es-ES" sz="3800" b="1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= 51)</a:t>
            </a:r>
            <a:endParaRPr lang="en-ES" sz="38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8A8EF80-2138-F455-F62F-47BB4A16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112"/>
          <a:stretch>
            <a:fillRect/>
          </a:stretch>
        </p:blipFill>
        <p:spPr>
          <a:xfrm>
            <a:off x="285847" y="1339487"/>
            <a:ext cx="5773641" cy="48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C2321-C238-A4C8-0EC1-54566FD2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BBB57D6C-2BF2-6120-D190-9C805AF2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112"/>
          <a:stretch>
            <a:fillRect/>
          </a:stretch>
        </p:blipFill>
        <p:spPr>
          <a:xfrm>
            <a:off x="285847" y="1339487"/>
            <a:ext cx="5773641" cy="482224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1DB7180-C2B9-626A-7882-D963049D8FB7}"/>
              </a:ext>
            </a:extLst>
          </p:cNvPr>
          <p:cNvSpPr/>
          <p:nvPr/>
        </p:nvSpPr>
        <p:spPr>
          <a:xfrm>
            <a:off x="4148813" y="4124325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562B2F-1FF7-6254-8D83-ABFFEBAB1C23}"/>
              </a:ext>
            </a:extLst>
          </p:cNvPr>
          <p:cNvSpPr/>
          <p:nvPr/>
        </p:nvSpPr>
        <p:spPr>
          <a:xfrm>
            <a:off x="1376701" y="5270870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itle 84">
            <a:extLst>
              <a:ext uri="{FF2B5EF4-FFF2-40B4-BE49-F238E27FC236}">
                <a16:creationId xmlns:a16="http://schemas.microsoft.com/office/drawing/2014/main" id="{E08F79AE-308E-9847-AD81-AA97DF1FD373}"/>
              </a:ext>
            </a:extLst>
          </p:cNvPr>
          <p:cNvSpPr txBox="1">
            <a:spLocks/>
          </p:cNvSpPr>
          <p:nvPr/>
        </p:nvSpPr>
        <p:spPr>
          <a:xfrm>
            <a:off x="285847" y="221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>
                <a:latin typeface="Helvetica Neue Thin" panose="020B0403020202020204" pitchFamily="34" charset="0"/>
                <a:ea typeface="Helvetica Neue Thin" panose="020B0403020202020204" pitchFamily="34" charset="0"/>
              </a:rPr>
              <a:t>Literal and moral appraisals (</a:t>
            </a:r>
            <a:r>
              <a:rPr lang="es-ES" sz="3800" b="1" i="1">
                <a:latin typeface="Helvetica Neue Thin" panose="020B0403020202020204" pitchFamily="34" charset="0"/>
                <a:ea typeface="Helvetica Neue Thin" panose="020B0403020202020204" pitchFamily="34" charset="0"/>
              </a:rPr>
              <a:t>N</a:t>
            </a:r>
            <a:r>
              <a:rPr lang="es-ES" sz="3800" b="1">
                <a:latin typeface="Helvetica Neue Thin" panose="020B0403020202020204" pitchFamily="34" charset="0"/>
                <a:ea typeface="Helvetica Neue Thin" panose="020B0403020202020204" pitchFamily="34" charset="0"/>
              </a:rPr>
              <a:t> = 51)</a:t>
            </a:r>
            <a:endParaRPr lang="en-ES" sz="3800" dirty="0"/>
          </a:p>
        </p:txBody>
      </p:sp>
    </p:spTree>
    <p:extLst>
      <p:ext uri="{BB962C8B-B14F-4D97-AF65-F5344CB8AC3E}">
        <p14:creationId xmlns:p14="http://schemas.microsoft.com/office/powerpoint/2010/main" val="810169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F45A0-C41B-80C0-12C4-733BCEF7D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5463091-93FF-5029-4633-5CACA81D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112"/>
          <a:stretch>
            <a:fillRect/>
          </a:stretch>
        </p:blipFill>
        <p:spPr>
          <a:xfrm>
            <a:off x="285847" y="1339487"/>
            <a:ext cx="5773641" cy="482224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0F76637-94C9-A10D-B93C-861EEEFB50AD}"/>
              </a:ext>
            </a:extLst>
          </p:cNvPr>
          <p:cNvSpPr/>
          <p:nvPr/>
        </p:nvSpPr>
        <p:spPr>
          <a:xfrm>
            <a:off x="4148813" y="4124325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65095AE-A513-0989-0EA4-E7A047C87035}"/>
              </a:ext>
            </a:extLst>
          </p:cNvPr>
          <p:cNvSpPr/>
          <p:nvPr/>
        </p:nvSpPr>
        <p:spPr>
          <a:xfrm>
            <a:off x="1376701" y="5270870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15A33-FAA1-1563-805E-A4C3DD8D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95"/>
          <a:stretch>
            <a:fillRect/>
          </a:stretch>
        </p:blipFill>
        <p:spPr>
          <a:xfrm>
            <a:off x="6146799" y="1846036"/>
            <a:ext cx="5856169" cy="4888852"/>
          </a:xfrm>
          <a:prstGeom prst="rect">
            <a:avLst/>
          </a:prstGeom>
        </p:spPr>
      </p:pic>
      <p:sp>
        <p:nvSpPr>
          <p:cNvPr id="9" name="Title 84">
            <a:extLst>
              <a:ext uri="{FF2B5EF4-FFF2-40B4-BE49-F238E27FC236}">
                <a16:creationId xmlns:a16="http://schemas.microsoft.com/office/drawing/2014/main" id="{4765C806-C4A5-758C-738B-50B3A11C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47" y="22165"/>
            <a:ext cx="10515600" cy="1325563"/>
          </a:xfrm>
        </p:spPr>
        <p:txBody>
          <a:bodyPr>
            <a:normAutofit/>
          </a:bodyPr>
          <a:lstStyle/>
          <a:p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Literal and moral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appraisals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(</a:t>
            </a:r>
            <a:r>
              <a:rPr lang="es-ES" sz="3800" b="1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= 51)</a:t>
            </a:r>
            <a:endParaRPr lang="en-ES" sz="3800" dirty="0"/>
          </a:p>
        </p:txBody>
      </p:sp>
    </p:spTree>
    <p:extLst>
      <p:ext uri="{BB962C8B-B14F-4D97-AF65-F5344CB8AC3E}">
        <p14:creationId xmlns:p14="http://schemas.microsoft.com/office/powerpoint/2010/main" val="962175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DCFF7-82A7-92AB-7DE7-2B1F29432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DF203CE2-0485-1513-BB6F-7CE75025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112"/>
          <a:stretch>
            <a:fillRect/>
          </a:stretch>
        </p:blipFill>
        <p:spPr>
          <a:xfrm>
            <a:off x="285847" y="1339487"/>
            <a:ext cx="5773641" cy="482224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2D1CC05-B6B5-9A01-F3C0-066185297EEC}"/>
              </a:ext>
            </a:extLst>
          </p:cNvPr>
          <p:cNvSpPr/>
          <p:nvPr/>
        </p:nvSpPr>
        <p:spPr>
          <a:xfrm>
            <a:off x="4148813" y="4124325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709CB5-CE07-B7B7-9368-369892185829}"/>
              </a:ext>
            </a:extLst>
          </p:cNvPr>
          <p:cNvSpPr/>
          <p:nvPr/>
        </p:nvSpPr>
        <p:spPr>
          <a:xfrm>
            <a:off x="1376701" y="5270870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BAC7A-1146-09BC-DC33-46BE1128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95"/>
          <a:stretch>
            <a:fillRect/>
          </a:stretch>
        </p:blipFill>
        <p:spPr>
          <a:xfrm>
            <a:off x="6146799" y="1846036"/>
            <a:ext cx="5856169" cy="48888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359B39A-ABFD-E868-FE1A-A46771BCA355}"/>
              </a:ext>
            </a:extLst>
          </p:cNvPr>
          <p:cNvSpPr/>
          <p:nvPr/>
        </p:nvSpPr>
        <p:spPr>
          <a:xfrm>
            <a:off x="7800847" y="4713118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7B5E0A-212E-1109-E5CA-913CB3ECC1B1}"/>
              </a:ext>
            </a:extLst>
          </p:cNvPr>
          <p:cNvSpPr/>
          <p:nvPr/>
        </p:nvSpPr>
        <p:spPr>
          <a:xfrm>
            <a:off x="10604787" y="5873510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itle 84">
            <a:extLst>
              <a:ext uri="{FF2B5EF4-FFF2-40B4-BE49-F238E27FC236}">
                <a16:creationId xmlns:a16="http://schemas.microsoft.com/office/drawing/2014/main" id="{446EA5DA-02E4-F928-7F92-EFD81CC4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47" y="22165"/>
            <a:ext cx="10515600" cy="1325563"/>
          </a:xfrm>
        </p:spPr>
        <p:txBody>
          <a:bodyPr>
            <a:normAutofit/>
          </a:bodyPr>
          <a:lstStyle/>
          <a:p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Literal and moral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appraisals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(</a:t>
            </a:r>
            <a:r>
              <a:rPr lang="es-ES" sz="3800" b="1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= 51)</a:t>
            </a:r>
            <a:endParaRPr lang="en-ES" sz="3800" dirty="0"/>
          </a:p>
        </p:txBody>
      </p:sp>
    </p:spTree>
    <p:extLst>
      <p:ext uri="{BB962C8B-B14F-4D97-AF65-F5344CB8AC3E}">
        <p14:creationId xmlns:p14="http://schemas.microsoft.com/office/powerpoint/2010/main" val="305294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A3262D-8E15-AAE5-E2CB-ACB4CA9F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solidFill>
            <a:srgbClr val="3B1E27"/>
          </a:solidFill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779EFD-1A1F-C919-5141-C31726B6FF5E}"/>
              </a:ext>
            </a:extLst>
          </p:cNvPr>
          <p:cNvSpPr/>
          <p:nvPr/>
        </p:nvSpPr>
        <p:spPr>
          <a:xfrm>
            <a:off x="4611768" y="1611430"/>
            <a:ext cx="2968463" cy="3635139"/>
          </a:xfrm>
          <a:prstGeom prst="roundRect">
            <a:avLst/>
          </a:prstGeom>
          <a:solidFill>
            <a:srgbClr val="FFF8F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F12EB-A1CA-1004-7CE1-784AB006D419}"/>
              </a:ext>
            </a:extLst>
          </p:cNvPr>
          <p:cNvSpPr txBox="1"/>
          <p:nvPr/>
        </p:nvSpPr>
        <p:spPr>
          <a:xfrm>
            <a:off x="4603291" y="3990011"/>
            <a:ext cx="2968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MUSIC </a:t>
            </a:r>
          </a:p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PAST 10PM</a:t>
            </a:r>
          </a:p>
        </p:txBody>
      </p:sp>
      <p:pic>
        <p:nvPicPr>
          <p:cNvPr id="6" name="Picture 5" descr="A no music sign with a red circle&#10;&#10;AI-generated content may be incorrect.">
            <a:extLst>
              <a:ext uri="{FF2B5EF4-FFF2-40B4-BE49-F238E27FC236}">
                <a16:creationId xmlns:a16="http://schemas.microsoft.com/office/drawing/2014/main" id="{0CEF50FC-C86D-C62C-6AA4-57D6F0418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8" r="10052" b="28897"/>
          <a:stretch>
            <a:fillRect/>
          </a:stretch>
        </p:blipFill>
        <p:spPr>
          <a:xfrm>
            <a:off x="4923884" y="1796087"/>
            <a:ext cx="2362457" cy="20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15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62B1-5B59-4DC2-55FB-F1DA0D4B5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EC38FB60-F33B-412D-35F2-2908CF99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112"/>
          <a:stretch>
            <a:fillRect/>
          </a:stretch>
        </p:blipFill>
        <p:spPr>
          <a:xfrm>
            <a:off x="285847" y="1339487"/>
            <a:ext cx="5773641" cy="482224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2934E8F-2D04-4C1A-EC2F-EF573E476E3F}"/>
              </a:ext>
            </a:extLst>
          </p:cNvPr>
          <p:cNvSpPr/>
          <p:nvPr/>
        </p:nvSpPr>
        <p:spPr>
          <a:xfrm>
            <a:off x="4148813" y="4124325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02E9F5-3579-E2F3-B450-605992C29A65}"/>
              </a:ext>
            </a:extLst>
          </p:cNvPr>
          <p:cNvSpPr/>
          <p:nvPr/>
        </p:nvSpPr>
        <p:spPr>
          <a:xfrm>
            <a:off x="1376701" y="5270870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2C053-44A9-12CE-66A8-79920066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95"/>
          <a:stretch>
            <a:fillRect/>
          </a:stretch>
        </p:blipFill>
        <p:spPr>
          <a:xfrm>
            <a:off x="6146799" y="1846036"/>
            <a:ext cx="5856169" cy="48888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59B8CC-AAF8-83C3-BF33-77EF599090D4}"/>
              </a:ext>
            </a:extLst>
          </p:cNvPr>
          <p:cNvSpPr/>
          <p:nvPr/>
        </p:nvSpPr>
        <p:spPr>
          <a:xfrm>
            <a:off x="7800847" y="4713118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433787-402A-A707-876A-049143CD1B5A}"/>
              </a:ext>
            </a:extLst>
          </p:cNvPr>
          <p:cNvSpPr/>
          <p:nvPr/>
        </p:nvSpPr>
        <p:spPr>
          <a:xfrm>
            <a:off x="10604787" y="5873510"/>
            <a:ext cx="118800" cy="108000"/>
          </a:xfrm>
          <a:prstGeom prst="ellipse">
            <a:avLst/>
          </a:prstGeom>
          <a:solidFill>
            <a:srgbClr val="C8001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itle 84">
            <a:extLst>
              <a:ext uri="{FF2B5EF4-FFF2-40B4-BE49-F238E27FC236}">
                <a16:creationId xmlns:a16="http://schemas.microsoft.com/office/drawing/2014/main" id="{33E5F23F-BF9A-46E2-DE2F-D8863A1B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47" y="22165"/>
            <a:ext cx="10515600" cy="1325563"/>
          </a:xfrm>
        </p:spPr>
        <p:txBody>
          <a:bodyPr>
            <a:normAutofit/>
          </a:bodyPr>
          <a:lstStyle/>
          <a:p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Literal and moral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appraisals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(</a:t>
            </a:r>
            <a:r>
              <a:rPr lang="es-ES" sz="3800" b="1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N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= 51)</a:t>
            </a:r>
            <a:endParaRPr lang="en-ES" sz="3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0CDA7B-458D-3E64-A65B-AE893A71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564" r="5767"/>
          <a:stretch>
            <a:fillRect/>
          </a:stretch>
        </p:blipFill>
        <p:spPr>
          <a:xfrm>
            <a:off x="6627370" y="3599432"/>
            <a:ext cx="5143423" cy="303075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713740-3513-2682-DF36-95CE10FF8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418"/>
          <a:stretch>
            <a:fillRect/>
          </a:stretch>
        </p:blipFill>
        <p:spPr>
          <a:xfrm>
            <a:off x="513977" y="3046115"/>
            <a:ext cx="5219843" cy="301682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52883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C2B68-603C-EF31-AD4D-3C6A9F00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A5F1EC-D9F9-5BA3-44A0-413E4568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73"/>
          <a:stretch>
            <a:fillRect/>
          </a:stretch>
        </p:blipFill>
        <p:spPr>
          <a:xfrm>
            <a:off x="133079" y="76569"/>
            <a:ext cx="6320120" cy="67814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72B254-4E37-EE0F-BE29-1E1EF351124B}"/>
              </a:ext>
            </a:extLst>
          </p:cNvPr>
          <p:cNvSpPr/>
          <p:nvPr/>
        </p:nvSpPr>
        <p:spPr>
          <a:xfrm>
            <a:off x="782277" y="652125"/>
            <a:ext cx="480349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EB05A9-F6BF-7EDD-D01C-7F9070F7DCD9}"/>
              </a:ext>
            </a:extLst>
          </p:cNvPr>
          <p:cNvSpPr/>
          <p:nvPr/>
        </p:nvSpPr>
        <p:spPr>
          <a:xfrm>
            <a:off x="775504" y="3679872"/>
            <a:ext cx="480349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7C03F2-A978-7A52-BE11-EA3AF6A56B05}"/>
              </a:ext>
            </a:extLst>
          </p:cNvPr>
          <p:cNvSpPr/>
          <p:nvPr/>
        </p:nvSpPr>
        <p:spPr>
          <a:xfrm>
            <a:off x="6659139" y="2040840"/>
            <a:ext cx="5053914" cy="27763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ES" sz="26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How well do literal and moral appraisals (item averages) predict children and adult’s rule violation judgments?</a:t>
            </a:r>
            <a:endParaRPr lang="en-ES" sz="26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120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9E4CA-EC49-49B6-2A55-1A396EAE6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AC62B-2360-DF40-D17B-65E215D8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73"/>
          <a:stretch>
            <a:fillRect/>
          </a:stretch>
        </p:blipFill>
        <p:spPr>
          <a:xfrm>
            <a:off x="133079" y="76569"/>
            <a:ext cx="6320120" cy="67814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C93732-4845-EEE9-0A97-810CB078D45A}"/>
              </a:ext>
            </a:extLst>
          </p:cNvPr>
          <p:cNvSpPr/>
          <p:nvPr/>
        </p:nvSpPr>
        <p:spPr>
          <a:xfrm>
            <a:off x="782277" y="652125"/>
            <a:ext cx="480349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015957-30FD-5C81-61C2-F7FC210E92E0}"/>
              </a:ext>
            </a:extLst>
          </p:cNvPr>
          <p:cNvSpPr/>
          <p:nvPr/>
        </p:nvSpPr>
        <p:spPr>
          <a:xfrm>
            <a:off x="775504" y="3679872"/>
            <a:ext cx="480349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36B5F-E301-F538-0079-E4CB7D72C003}"/>
              </a:ext>
            </a:extLst>
          </p:cNvPr>
          <p:cNvSpPr/>
          <p:nvPr/>
        </p:nvSpPr>
        <p:spPr>
          <a:xfrm>
            <a:off x="2581513" y="1471664"/>
            <a:ext cx="468000" cy="2196000"/>
          </a:xfrm>
          <a:prstGeom prst="rect">
            <a:avLst/>
          </a:prstGeom>
          <a:solidFill>
            <a:srgbClr val="8A86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39082F-CB6D-CD9D-5C3E-2D1279D6F27A}"/>
              </a:ext>
            </a:extLst>
          </p:cNvPr>
          <p:cNvSpPr/>
          <p:nvPr/>
        </p:nvSpPr>
        <p:spPr>
          <a:xfrm>
            <a:off x="3299847" y="1802002"/>
            <a:ext cx="463296" cy="1872000"/>
          </a:xfrm>
          <a:prstGeom prst="rect">
            <a:avLst/>
          </a:prstGeom>
          <a:solidFill>
            <a:srgbClr val="8A86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C7E5-B15E-9497-BCCA-6AF83FFD3FA6}"/>
              </a:ext>
            </a:extLst>
          </p:cNvPr>
          <p:cNvSpPr/>
          <p:nvPr/>
        </p:nvSpPr>
        <p:spPr>
          <a:xfrm>
            <a:off x="2581513" y="3671741"/>
            <a:ext cx="468000" cy="900000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360385-EC65-7F0A-82D7-83AD172C0F22}"/>
              </a:ext>
            </a:extLst>
          </p:cNvPr>
          <p:cNvSpPr/>
          <p:nvPr/>
        </p:nvSpPr>
        <p:spPr>
          <a:xfrm>
            <a:off x="3289061" y="3673058"/>
            <a:ext cx="474081" cy="1260000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38B54F-84AA-8A2C-327C-63C4ECBE572A}"/>
              </a:ext>
            </a:extLst>
          </p:cNvPr>
          <p:cNvSpPr/>
          <p:nvPr/>
        </p:nvSpPr>
        <p:spPr>
          <a:xfrm>
            <a:off x="4612397" y="1678935"/>
            <a:ext cx="463296" cy="1991235"/>
          </a:xfrm>
          <a:prstGeom prst="rect">
            <a:avLst/>
          </a:prstGeom>
          <a:solidFill>
            <a:srgbClr val="8A86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EF83F6-77D3-5DCB-D103-40654B80F4B4}"/>
              </a:ext>
            </a:extLst>
          </p:cNvPr>
          <p:cNvSpPr/>
          <p:nvPr/>
        </p:nvSpPr>
        <p:spPr>
          <a:xfrm>
            <a:off x="4613804" y="3673561"/>
            <a:ext cx="463296" cy="1288415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AE200C-BD56-F059-56F0-DF13A5C062CA}"/>
              </a:ext>
            </a:extLst>
          </p:cNvPr>
          <p:cNvSpPr/>
          <p:nvPr/>
        </p:nvSpPr>
        <p:spPr>
          <a:xfrm>
            <a:off x="1334423" y="2487158"/>
            <a:ext cx="463296" cy="1188000"/>
          </a:xfrm>
          <a:prstGeom prst="rect">
            <a:avLst/>
          </a:prstGeom>
          <a:solidFill>
            <a:srgbClr val="8A86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B3A72-9C58-A5A8-D451-E6D404AE3B0E}"/>
              </a:ext>
            </a:extLst>
          </p:cNvPr>
          <p:cNvSpPr/>
          <p:nvPr/>
        </p:nvSpPr>
        <p:spPr>
          <a:xfrm>
            <a:off x="1336379" y="3661543"/>
            <a:ext cx="468000" cy="2196000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42B42E2-C69E-41BC-AF7A-03594F4E1189}"/>
              </a:ext>
            </a:extLst>
          </p:cNvPr>
          <p:cNvSpPr/>
          <p:nvPr/>
        </p:nvSpPr>
        <p:spPr>
          <a:xfrm>
            <a:off x="6659139" y="2040840"/>
            <a:ext cx="5053914" cy="27763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ES" sz="26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How well do literal and moral appraisals (item averages) predict children and adult’s rule violation judgments?</a:t>
            </a:r>
            <a:endParaRPr lang="en-ES" sz="26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11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DE6C9-2EED-5C3A-0BB0-C0CDD8C3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91E66F-391C-0F89-2EAF-2F971B48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73"/>
          <a:stretch>
            <a:fillRect/>
          </a:stretch>
        </p:blipFill>
        <p:spPr>
          <a:xfrm>
            <a:off x="133079" y="76569"/>
            <a:ext cx="6320120" cy="67814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9EBCED-379F-EA60-0EBB-DC8084E25B6E}"/>
              </a:ext>
            </a:extLst>
          </p:cNvPr>
          <p:cNvSpPr/>
          <p:nvPr/>
        </p:nvSpPr>
        <p:spPr>
          <a:xfrm>
            <a:off x="775504" y="3679872"/>
            <a:ext cx="4803493" cy="300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B13A95-2997-979D-A6AB-6F8D6332EECB}"/>
              </a:ext>
            </a:extLst>
          </p:cNvPr>
          <p:cNvSpPr/>
          <p:nvPr/>
        </p:nvSpPr>
        <p:spPr>
          <a:xfrm>
            <a:off x="2581513" y="3671741"/>
            <a:ext cx="468000" cy="900000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94FB0A-6067-CE5E-024E-201D8EB23DA0}"/>
              </a:ext>
            </a:extLst>
          </p:cNvPr>
          <p:cNvSpPr/>
          <p:nvPr/>
        </p:nvSpPr>
        <p:spPr>
          <a:xfrm>
            <a:off x="4613804" y="3673561"/>
            <a:ext cx="463296" cy="1288415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E5D0D7-0285-1ADC-F59F-2024069A18DD}"/>
              </a:ext>
            </a:extLst>
          </p:cNvPr>
          <p:cNvSpPr/>
          <p:nvPr/>
        </p:nvSpPr>
        <p:spPr>
          <a:xfrm>
            <a:off x="1336379" y="3661543"/>
            <a:ext cx="468000" cy="2196000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04200F-4A82-EC94-9BF8-B59A7FAE4919}"/>
              </a:ext>
            </a:extLst>
          </p:cNvPr>
          <p:cNvSpPr/>
          <p:nvPr/>
        </p:nvSpPr>
        <p:spPr>
          <a:xfrm>
            <a:off x="3301254" y="3673058"/>
            <a:ext cx="468000" cy="1260000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ECB5F5-8CD9-2BDB-E12C-1E5940E935C3}"/>
              </a:ext>
            </a:extLst>
          </p:cNvPr>
          <p:cNvCxnSpPr>
            <a:cxnSpLocks/>
          </p:cNvCxnSpPr>
          <p:nvPr/>
        </p:nvCxnSpPr>
        <p:spPr>
          <a:xfrm>
            <a:off x="2444783" y="4788326"/>
            <a:ext cx="3041617" cy="0"/>
          </a:xfrm>
          <a:prstGeom prst="straightConnector1">
            <a:avLst/>
          </a:prstGeom>
          <a:ln w="28575">
            <a:solidFill>
              <a:srgbClr val="49B090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24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F6539-B246-91F2-6BA2-429D324A2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EC0147-9B8A-EBEF-BB78-DFDCC4D00D12}"/>
              </a:ext>
            </a:extLst>
          </p:cNvPr>
          <p:cNvSpPr/>
          <p:nvPr/>
        </p:nvSpPr>
        <p:spPr>
          <a:xfrm>
            <a:off x="6573795" y="1618738"/>
            <a:ext cx="5053914" cy="36081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F13FA-3572-C00D-1E68-0E71ADDB2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73"/>
          <a:stretch>
            <a:fillRect/>
          </a:stretch>
        </p:blipFill>
        <p:spPr>
          <a:xfrm>
            <a:off x="133079" y="76569"/>
            <a:ext cx="6320120" cy="67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7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78E91-B691-A273-F77D-038951590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ABA60-435E-C805-33F6-885C54EDFEB9}"/>
              </a:ext>
            </a:extLst>
          </p:cNvPr>
          <p:cNvSpPr/>
          <p:nvPr/>
        </p:nvSpPr>
        <p:spPr>
          <a:xfrm>
            <a:off x="6623222" y="197711"/>
            <a:ext cx="5053914" cy="32312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698E0-F48F-654C-D74A-314C2932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73"/>
          <a:stretch>
            <a:fillRect/>
          </a:stretch>
        </p:blipFill>
        <p:spPr>
          <a:xfrm>
            <a:off x="133079" y="76569"/>
            <a:ext cx="6320120" cy="67814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5B4235-ECCE-4E71-2834-2A9CE44B1A4B}"/>
              </a:ext>
            </a:extLst>
          </p:cNvPr>
          <p:cNvSpPr txBox="1"/>
          <p:nvPr/>
        </p:nvSpPr>
        <p:spPr>
          <a:xfrm>
            <a:off x="6802274" y="555011"/>
            <a:ext cx="47636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Letter-as-precursor hypothesis</a:t>
            </a:r>
          </a:p>
          <a:p>
            <a:pPr algn="just"/>
            <a:endParaRPr lang="en-GB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s-ES" sz="20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First</a:t>
            </a:r>
            <a:r>
              <a:rPr lang="es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algn="just"/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children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prioritize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rules’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spirit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pPr algn="just"/>
            <a:endParaRPr lang="es-E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s-ES" sz="20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Later</a:t>
            </a:r>
            <a:r>
              <a:rPr lang="es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algn="just"/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they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acquire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appreciation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for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rule’s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letter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with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age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lang="en-E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8B43E-4752-7007-1475-12466D64B82C}"/>
              </a:ext>
            </a:extLst>
          </p:cNvPr>
          <p:cNvSpPr/>
          <p:nvPr/>
        </p:nvSpPr>
        <p:spPr>
          <a:xfrm>
            <a:off x="6623222" y="3626711"/>
            <a:ext cx="5053914" cy="32312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F89C6-F9D9-FD93-46BB-6F74961D7680}"/>
              </a:ext>
            </a:extLst>
          </p:cNvPr>
          <p:cNvSpPr txBox="1"/>
          <p:nvPr/>
        </p:nvSpPr>
        <p:spPr>
          <a:xfrm>
            <a:off x="6802274" y="3984011"/>
            <a:ext cx="47636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Spirit-as-precursor hypothesis</a:t>
            </a:r>
          </a:p>
          <a:p>
            <a:pPr algn="just"/>
            <a:endParaRPr lang="en-GB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s-ES" sz="20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First</a:t>
            </a:r>
            <a:r>
              <a:rPr lang="es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algn="just"/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children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prioritize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rules’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spirit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pPr algn="just"/>
            <a:endParaRPr lang="es-E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just"/>
            <a:r>
              <a:rPr lang="es-ES" sz="20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Later</a:t>
            </a:r>
            <a:r>
              <a:rPr lang="es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algn="just"/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they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acquire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appreciation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for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rule’s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letter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with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age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lang="en-E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9" name="Graphic 8" descr="Badge Cross with solid fill">
            <a:extLst>
              <a:ext uri="{FF2B5EF4-FFF2-40B4-BE49-F238E27FC236}">
                <a16:creationId xmlns:a16="http://schemas.microsoft.com/office/drawing/2014/main" id="{71C3D787-D53B-6F00-B256-F427CA4A0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5227" y="450574"/>
            <a:ext cx="686958" cy="686958"/>
          </a:xfrm>
          <a:prstGeom prst="rect">
            <a:avLst/>
          </a:prstGeom>
        </p:spPr>
      </p:pic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6EDA5902-65B3-7647-A8F9-2A9EEA79E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2705" y="3786300"/>
            <a:ext cx="629711" cy="6297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B940C3-0C57-B39E-6799-1D0C652B7C90}"/>
              </a:ext>
            </a:extLst>
          </p:cNvPr>
          <p:cNvSpPr/>
          <p:nvPr/>
        </p:nvSpPr>
        <p:spPr>
          <a:xfrm>
            <a:off x="0" y="0"/>
            <a:ext cx="12145029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EA409-4A16-4F71-EC11-509DE56575D7}"/>
              </a:ext>
            </a:extLst>
          </p:cNvPr>
          <p:cNvSpPr txBox="1"/>
          <p:nvPr/>
        </p:nvSpPr>
        <p:spPr>
          <a:xfrm>
            <a:off x="1384684" y="2936557"/>
            <a:ext cx="9349608" cy="538609"/>
          </a:xfrm>
          <a:prstGeom prst="rect">
            <a:avLst/>
          </a:prstGeom>
          <a:solidFill>
            <a:srgbClr val="D9D9D9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ES" sz="2900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But </a:t>
            </a:r>
            <a:r>
              <a:rPr lang="en-ES" sz="29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really</a:t>
            </a:r>
            <a:r>
              <a:rPr lang="en-ES" sz="2900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 why?</a:t>
            </a:r>
          </a:p>
        </p:txBody>
      </p:sp>
    </p:spTree>
    <p:extLst>
      <p:ext uri="{BB962C8B-B14F-4D97-AF65-F5344CB8AC3E}">
        <p14:creationId xmlns:p14="http://schemas.microsoft.com/office/powerpoint/2010/main" val="3041526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2F08A3B-4A9B-D727-C92E-EB84A7F1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8" y="282328"/>
            <a:ext cx="11887200" cy="62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2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4B1DA-7135-A6DC-5446-701EA2E70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ADC3017-E7A0-3890-BF2D-0576BC1F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86" r="48474" b="51088"/>
          <a:stretch>
            <a:fillRect/>
          </a:stretch>
        </p:blipFill>
        <p:spPr>
          <a:xfrm>
            <a:off x="539930" y="282329"/>
            <a:ext cx="5556069" cy="30791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1BBBF0-05F2-3DC5-0BA1-B30ECBD4712D}"/>
              </a:ext>
            </a:extLst>
          </p:cNvPr>
          <p:cNvSpPr/>
          <p:nvPr/>
        </p:nvSpPr>
        <p:spPr>
          <a:xfrm>
            <a:off x="777806" y="307349"/>
            <a:ext cx="5167086" cy="298540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>
            <a:glow rad="76200">
              <a:schemeClr val="accent2">
                <a:lumMod val="75000"/>
                <a:alpha val="10762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F7011-F04F-E62E-0378-B4C011E122C9}"/>
              </a:ext>
            </a:extLst>
          </p:cNvPr>
          <p:cNvSpPr txBox="1"/>
          <p:nvPr/>
        </p:nvSpPr>
        <p:spPr>
          <a:xfrm>
            <a:off x="10937670" y="6612450"/>
            <a:ext cx="138218" cy="32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E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AEA25E6-9727-17D6-4C20-7CB5F29B5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5" t="19726" r="24298" b="8767"/>
          <a:stretch>
            <a:fillRect/>
          </a:stretch>
        </p:blipFill>
        <p:spPr bwMode="auto">
          <a:xfrm>
            <a:off x="8131629" y="628316"/>
            <a:ext cx="3282565" cy="239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CC8AD-5BDC-8411-97B7-6F1520FC9A60}"/>
              </a:ext>
            </a:extLst>
          </p:cNvPr>
          <p:cNvSpPr/>
          <p:nvPr/>
        </p:nvSpPr>
        <p:spPr>
          <a:xfrm>
            <a:off x="8131628" y="1359996"/>
            <a:ext cx="589461" cy="880110"/>
          </a:xfrm>
          <a:prstGeom prst="rect">
            <a:avLst/>
          </a:prstGeom>
          <a:solidFill>
            <a:srgbClr val="FA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E7A1FB-B918-D8A4-BB9D-BD45BFB3CCBF}"/>
              </a:ext>
            </a:extLst>
          </p:cNvPr>
          <p:cNvSpPr/>
          <p:nvPr/>
        </p:nvSpPr>
        <p:spPr>
          <a:xfrm>
            <a:off x="10824733" y="1359995"/>
            <a:ext cx="589461" cy="1668179"/>
          </a:xfrm>
          <a:prstGeom prst="rect">
            <a:avLst/>
          </a:prstGeom>
          <a:solidFill>
            <a:srgbClr val="FA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F10BE-E432-7554-06B0-6D6A627410BA}"/>
              </a:ext>
            </a:extLst>
          </p:cNvPr>
          <p:cNvSpPr txBox="1"/>
          <p:nvPr/>
        </p:nvSpPr>
        <p:spPr>
          <a:xfrm>
            <a:off x="6095999" y="3783564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A</a:t>
            </a:r>
            <a:r>
              <a:rPr lang="en-ES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ccuracy</a:t>
            </a:r>
            <a:r>
              <a:rPr lang="en-ES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: correctly name the animal based on its body.</a:t>
            </a:r>
          </a:p>
          <a:p>
            <a:r>
              <a:rPr lang="en-E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Reaction time (RT; ms)</a:t>
            </a:r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: the delay from onset of stimulus.</a:t>
            </a:r>
            <a:endParaRPr lang="en-ES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483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6346-8A69-D077-49AD-86DD179A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9D739E6-0CC5-6A3C-2EF0-A07011A1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86" r="48474" b="51088"/>
          <a:stretch>
            <a:fillRect/>
          </a:stretch>
        </p:blipFill>
        <p:spPr>
          <a:xfrm>
            <a:off x="539930" y="282329"/>
            <a:ext cx="5556069" cy="30791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5109A3-A1E2-4B50-4901-DB2F7267216B}"/>
              </a:ext>
            </a:extLst>
          </p:cNvPr>
          <p:cNvSpPr/>
          <p:nvPr/>
        </p:nvSpPr>
        <p:spPr>
          <a:xfrm>
            <a:off x="777806" y="307349"/>
            <a:ext cx="5167086" cy="298540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>
            <a:glow rad="76200">
              <a:schemeClr val="accent2">
                <a:lumMod val="75000"/>
                <a:alpha val="10762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F6603-7107-E78F-AD89-DA91FE33FEA7}"/>
              </a:ext>
            </a:extLst>
          </p:cNvPr>
          <p:cNvSpPr txBox="1"/>
          <p:nvPr/>
        </p:nvSpPr>
        <p:spPr>
          <a:xfrm>
            <a:off x="10937670" y="6612450"/>
            <a:ext cx="138218" cy="32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E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F446D6-741D-8B1C-5FE3-359341CD7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5" t="19726" r="24298" b="8767"/>
          <a:stretch>
            <a:fillRect/>
          </a:stretch>
        </p:blipFill>
        <p:spPr bwMode="auto">
          <a:xfrm>
            <a:off x="8131629" y="628316"/>
            <a:ext cx="3282565" cy="239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98E9DF-7BCC-9294-2A44-E153C3220DA4}"/>
              </a:ext>
            </a:extLst>
          </p:cNvPr>
          <p:cNvSpPr/>
          <p:nvPr/>
        </p:nvSpPr>
        <p:spPr>
          <a:xfrm>
            <a:off x="8131628" y="1359996"/>
            <a:ext cx="589461" cy="880110"/>
          </a:xfrm>
          <a:prstGeom prst="rect">
            <a:avLst/>
          </a:prstGeom>
          <a:solidFill>
            <a:srgbClr val="FA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4FEF2-1E17-E5B0-D3BD-5CD1D877AA2B}"/>
              </a:ext>
            </a:extLst>
          </p:cNvPr>
          <p:cNvSpPr/>
          <p:nvPr/>
        </p:nvSpPr>
        <p:spPr>
          <a:xfrm>
            <a:off x="10824733" y="1359995"/>
            <a:ext cx="589461" cy="1668179"/>
          </a:xfrm>
          <a:prstGeom prst="rect">
            <a:avLst/>
          </a:prstGeom>
          <a:solidFill>
            <a:srgbClr val="FA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D5C49-B0B2-1C5D-8816-2FDCF3F7160B}"/>
              </a:ext>
            </a:extLst>
          </p:cNvPr>
          <p:cNvSpPr txBox="1"/>
          <p:nvPr/>
        </p:nvSpPr>
        <p:spPr>
          <a:xfrm>
            <a:off x="6095999" y="3783564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A</a:t>
            </a:r>
            <a:r>
              <a:rPr lang="en-ES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ccuracy</a:t>
            </a:r>
            <a:r>
              <a:rPr lang="en-ES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: correctly name the animal based on its body.</a:t>
            </a:r>
          </a:p>
          <a:p>
            <a:r>
              <a:rPr lang="en-E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Reaction time (RT; ms)</a:t>
            </a:r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: the delay from onset of stimulus.</a:t>
            </a:r>
            <a:endParaRPr lang="en-ES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96FD71-826E-035C-44FE-9D8C47E52DC9}"/>
                  </a:ext>
                </a:extLst>
              </p:cNvPr>
              <p:cNvSpPr txBox="1"/>
              <p:nvPr/>
            </p:nvSpPr>
            <p:spPr>
              <a:xfrm>
                <a:off x="539930" y="3778163"/>
                <a:ext cx="5284275" cy="667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𝑒𝑓𝑓𝑖𝑐𝑖𝑒𝑛𝑐𝑦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 </m:t>
                      </m:r>
                      <m:f>
                        <m:fPr>
                          <m:type m:val="lin"/>
                          <m:ctrlPr>
                            <a:rPr lang="es-ES" sz="18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fPr>
                        <m:num>
                          <m:r>
                            <a:rPr lang="es-E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𝑅𝑇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𝐴𝑐𝑐𝑢𝑟𝑎𝑐𝑦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ES" dirty="0">
                  <a:latin typeface="Andale Mono" panose="020B0509000000000004" pitchFamily="49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96FD71-826E-035C-44FE-9D8C47E5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0" y="3778163"/>
                <a:ext cx="5284275" cy="667362"/>
              </a:xfrm>
              <a:prstGeom prst="rect">
                <a:avLst/>
              </a:prstGeom>
              <a:blipFill>
                <a:blip r:embed="rId4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6F9A86B-F699-54D7-84FB-F2C22189F640}"/>
              </a:ext>
            </a:extLst>
          </p:cNvPr>
          <p:cNvSpPr txBox="1"/>
          <p:nvPr/>
        </p:nvSpPr>
        <p:spPr>
          <a:xfrm>
            <a:off x="4824919" y="6361908"/>
            <a:ext cx="687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Liesefeld</a:t>
            </a:r>
            <a:r>
              <a:rPr lang="it-IT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&amp; </a:t>
            </a:r>
            <a:r>
              <a:rPr lang="it-IT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Janczyk</a:t>
            </a:r>
            <a:r>
              <a:rPr lang="it-IT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, 2019, </a:t>
            </a:r>
            <a:r>
              <a:rPr lang="it-IT" i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Behav</a:t>
            </a:r>
            <a:r>
              <a:rPr lang="it-IT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Res Methods</a:t>
            </a:r>
            <a:endParaRPr lang="en-ES" i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973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5029E-E090-B44D-7A2B-26BA1D08B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8764827-4F93-1086-CAEA-02ACD081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86" r="48474" b="51088"/>
          <a:stretch>
            <a:fillRect/>
          </a:stretch>
        </p:blipFill>
        <p:spPr>
          <a:xfrm>
            <a:off x="539930" y="282329"/>
            <a:ext cx="5556069" cy="30791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9AB4B1-9391-C0FE-8F15-6096B3F6FA8F}"/>
              </a:ext>
            </a:extLst>
          </p:cNvPr>
          <p:cNvSpPr/>
          <p:nvPr/>
        </p:nvSpPr>
        <p:spPr>
          <a:xfrm>
            <a:off x="777806" y="307349"/>
            <a:ext cx="5167086" cy="298540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>
            <a:glow rad="76200">
              <a:schemeClr val="accent2">
                <a:lumMod val="75000"/>
                <a:alpha val="10762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21E4C-005D-4887-B568-F532571A0AB5}"/>
              </a:ext>
            </a:extLst>
          </p:cNvPr>
          <p:cNvSpPr txBox="1"/>
          <p:nvPr/>
        </p:nvSpPr>
        <p:spPr>
          <a:xfrm>
            <a:off x="10937670" y="6612450"/>
            <a:ext cx="138218" cy="32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E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AF82EE-D9E9-50AE-2808-C88D22A4A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5" t="19726" r="24298" b="8767"/>
          <a:stretch>
            <a:fillRect/>
          </a:stretch>
        </p:blipFill>
        <p:spPr bwMode="auto">
          <a:xfrm>
            <a:off x="8131629" y="628316"/>
            <a:ext cx="3282565" cy="239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2F816-3F18-3831-BE57-4D3A017B7BB7}"/>
              </a:ext>
            </a:extLst>
          </p:cNvPr>
          <p:cNvSpPr/>
          <p:nvPr/>
        </p:nvSpPr>
        <p:spPr>
          <a:xfrm>
            <a:off x="8131628" y="1359996"/>
            <a:ext cx="589461" cy="880110"/>
          </a:xfrm>
          <a:prstGeom prst="rect">
            <a:avLst/>
          </a:prstGeom>
          <a:solidFill>
            <a:srgbClr val="FA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470D2A-4F9D-B6F6-2272-AA90AB6FF618}"/>
              </a:ext>
            </a:extLst>
          </p:cNvPr>
          <p:cNvSpPr/>
          <p:nvPr/>
        </p:nvSpPr>
        <p:spPr>
          <a:xfrm>
            <a:off x="10824733" y="1359995"/>
            <a:ext cx="589461" cy="1668179"/>
          </a:xfrm>
          <a:prstGeom prst="rect">
            <a:avLst/>
          </a:prstGeom>
          <a:solidFill>
            <a:srgbClr val="FA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B25C-A0E2-F196-9013-410187897C7E}"/>
              </a:ext>
            </a:extLst>
          </p:cNvPr>
          <p:cNvSpPr txBox="1"/>
          <p:nvPr/>
        </p:nvSpPr>
        <p:spPr>
          <a:xfrm>
            <a:off x="6095999" y="3783564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A</a:t>
            </a:r>
            <a:r>
              <a:rPr lang="en-ES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ccuracy</a:t>
            </a:r>
            <a:r>
              <a:rPr lang="en-ES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: correctly name the animal based on its body.</a:t>
            </a:r>
          </a:p>
          <a:p>
            <a:r>
              <a:rPr lang="en-E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Reaction time (RT; ms)</a:t>
            </a:r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: the delay from onset of stimulus.</a:t>
            </a:r>
            <a:endParaRPr lang="en-ES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37ED5-5B56-EAF9-5B6B-B93B78B256F4}"/>
                  </a:ext>
                </a:extLst>
              </p:cNvPr>
              <p:cNvSpPr txBox="1"/>
              <p:nvPr/>
            </p:nvSpPr>
            <p:spPr>
              <a:xfrm>
                <a:off x="539930" y="3778163"/>
                <a:ext cx="5284275" cy="667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𝑒𝑓𝑓𝑖𝑐𝑖𝑒𝑛𝑐𝑦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 </m:t>
                      </m:r>
                      <m:f>
                        <m:fPr>
                          <m:type m:val="lin"/>
                          <m:ctrlPr>
                            <a:rPr lang="es-ES" sz="18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fPr>
                        <m:num>
                          <m:r>
                            <a:rPr lang="es-E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𝑅𝑇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𝑖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𝐴𝑐𝑐𝑢𝑟𝑎𝑐𝑦</m:t>
                                  </m:r>
                                </m:e>
                                <m:sub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ES" dirty="0">
                  <a:latin typeface="Andale Mono" panose="020B0509000000000004" pitchFamily="49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37ED5-5B56-EAF9-5B6B-B93B78B25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0" y="3778163"/>
                <a:ext cx="5284275" cy="667362"/>
              </a:xfrm>
              <a:prstGeom prst="rect">
                <a:avLst/>
              </a:prstGeom>
              <a:blipFill>
                <a:blip r:embed="rId4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56A6DD-CC18-9B27-5D3A-3418BDFBA0B3}"/>
                  </a:ext>
                </a:extLst>
              </p:cNvPr>
              <p:cNvSpPr txBox="1"/>
              <p:nvPr/>
            </p:nvSpPr>
            <p:spPr>
              <a:xfrm>
                <a:off x="675826" y="5156831"/>
                <a:ext cx="52842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𝐼𝐸</m:t>
                      </m:r>
                      <m:r>
                        <a:rPr lang="es-ES" sz="1600" b="0" i="1" baseline="-25000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𝑃</m:t>
                      </m:r>
                      <m:r>
                        <a:rPr lang="es-ES" sz="1600" b="0" i="1" baseline="-25000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1= </m:t>
                      </m:r>
                      <m:f>
                        <m:fPr>
                          <m:type m:val="li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2.5 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  <m:t>× 12</m:t>
                              </m:r>
                            </m:e>
                          </m:d>
                        </m:num>
                        <m:den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9</m:t>
                          </m:r>
                        </m:den>
                      </m:f>
                      <m:r>
                        <a:rPr lang="es-ES" sz="16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</m:t>
                      </m:r>
                      <m:r>
                        <a:rPr lang="es-E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−</m:t>
                      </m:r>
                      <m:r>
                        <a:rPr lang="es-E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𝟐</m:t>
                      </m:r>
                      <m:r>
                        <a:rPr lang="es-E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.</m:t>
                      </m:r>
                      <m:r>
                        <a:rPr lang="es-E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𝟕</m:t>
                      </m:r>
                    </m:oMath>
                  </m:oMathPara>
                </a14:m>
                <a:endParaRPr lang="en-ES" sz="1600" b="1" dirty="0">
                  <a:latin typeface="Andale Mono" panose="020B0509000000000004" pitchFamily="49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56A6DD-CC18-9B27-5D3A-3418BDFBA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26" y="5156831"/>
                <a:ext cx="5284275" cy="338554"/>
              </a:xfrm>
              <a:prstGeom prst="rect">
                <a:avLst/>
              </a:prstGeom>
              <a:blipFill>
                <a:blip r:embed="rId5"/>
                <a:stretch>
                  <a:fillRect t="-114815" b="-181481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AC3D28-2F1C-457A-F9D9-F3C8C2266109}"/>
                  </a:ext>
                </a:extLst>
              </p:cNvPr>
              <p:cNvSpPr txBox="1"/>
              <p:nvPr/>
            </p:nvSpPr>
            <p:spPr>
              <a:xfrm>
                <a:off x="675826" y="5935392"/>
                <a:ext cx="54201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𝐼𝐸</m:t>
                      </m:r>
                      <m:r>
                        <a:rPr lang="es-ES" sz="1600" b="0" i="1" baseline="-25000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𝑃</m:t>
                      </m:r>
                      <m:r>
                        <a:rPr lang="es-ES" sz="1600" b="0" i="1" baseline="-25000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2=</m:t>
                      </m:r>
                      <m:f>
                        <m:fPr>
                          <m:type m:val="lin"/>
                          <m:ctrlPr>
                            <a:rPr lang="es-ES" sz="1600" i="1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fPr>
                        <m:num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1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.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3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 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  <m:t>× 12</m:t>
                              </m:r>
                            </m:e>
                          </m:d>
                        </m:num>
                        <m:den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11</m:t>
                          </m:r>
                        </m:den>
                      </m:f>
                      <m:r>
                        <a:rPr lang="es-ES" sz="16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</m:t>
                      </m:r>
                      <m:r>
                        <a:rPr lang="es-E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−</m:t>
                      </m:r>
                      <m:r>
                        <a:rPr lang="es-E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𝟏</m:t>
                      </m:r>
                      <m:r>
                        <a:rPr lang="es-E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.</m:t>
                      </m:r>
                      <m:r>
                        <a:rPr lang="es-E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𝟒</m:t>
                      </m:r>
                    </m:oMath>
                  </m:oMathPara>
                </a14:m>
                <a:endParaRPr lang="en-ES" sz="1600" b="1" dirty="0">
                  <a:latin typeface="Andale Mono" panose="020B0509000000000004" pitchFamily="49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AC3D28-2F1C-457A-F9D9-F3C8C226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26" y="5935392"/>
                <a:ext cx="5420173" cy="338554"/>
              </a:xfrm>
              <a:prstGeom prst="rect">
                <a:avLst/>
              </a:prstGeom>
              <a:blipFill>
                <a:blip r:embed="rId6"/>
                <a:stretch>
                  <a:fillRect t="-111111" b="-181481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5BEE671-A93A-FC7F-184F-464199077D49}"/>
              </a:ext>
            </a:extLst>
          </p:cNvPr>
          <p:cNvSpPr txBox="1"/>
          <p:nvPr/>
        </p:nvSpPr>
        <p:spPr>
          <a:xfrm>
            <a:off x="637309" y="4851376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500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Participant 1 takes 2s per answer and gives 9 correct answers:</a:t>
            </a:r>
            <a:endParaRPr lang="en-E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9B5B8-DEF2-DF6B-9D63-96BB757DBBCE}"/>
              </a:ext>
            </a:extLst>
          </p:cNvPr>
          <p:cNvSpPr txBox="1"/>
          <p:nvPr/>
        </p:nvSpPr>
        <p:spPr>
          <a:xfrm>
            <a:off x="637309" y="5665818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500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Participant 2 takes 1.3s per answer and gives 11 correct answers:</a:t>
            </a:r>
            <a:endParaRPr lang="en-ES" sz="15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60A9885-7081-945C-DA5B-5C84E3BBBC09}"/>
              </a:ext>
            </a:extLst>
          </p:cNvPr>
          <p:cNvSpPr/>
          <p:nvPr/>
        </p:nvSpPr>
        <p:spPr>
          <a:xfrm>
            <a:off x="6360280" y="4729163"/>
            <a:ext cx="5281954" cy="15447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22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Conceptually…</a:t>
            </a:r>
          </a:p>
          <a:p>
            <a:pPr algn="ctr"/>
            <a:r>
              <a:rPr lang="en-ES" sz="22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average </a:t>
            </a:r>
            <a:r>
              <a:rPr lang="en-ES" sz="2200" i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cost</a:t>
            </a:r>
            <a:r>
              <a:rPr lang="en-ES" sz="22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in seconds to </a:t>
            </a:r>
          </a:p>
          <a:p>
            <a:pPr algn="ctr"/>
            <a:r>
              <a:rPr lang="en-ES" sz="22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provide a correct answer.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489AA-BC70-0E61-2412-7CBB289A3145}"/>
              </a:ext>
            </a:extLst>
          </p:cNvPr>
          <p:cNvSpPr txBox="1"/>
          <p:nvPr/>
        </p:nvSpPr>
        <p:spPr>
          <a:xfrm>
            <a:off x="4824919" y="6361908"/>
            <a:ext cx="687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Liesefeld</a:t>
            </a:r>
            <a:r>
              <a:rPr lang="it-IT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&amp; </a:t>
            </a:r>
            <a:r>
              <a:rPr lang="it-IT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Janczyk</a:t>
            </a:r>
            <a:r>
              <a:rPr lang="it-IT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, 2019, </a:t>
            </a:r>
            <a:r>
              <a:rPr lang="it-IT" i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Behav</a:t>
            </a:r>
            <a:r>
              <a:rPr lang="it-IT" i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Res Methods</a:t>
            </a:r>
            <a:endParaRPr lang="en-ES" i="1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19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0F3CD-4D8A-F0FD-805D-605931A9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319B6-B84D-C5BA-536D-8425A6B8CC9B}"/>
              </a:ext>
            </a:extLst>
          </p:cNvPr>
          <p:cNvSpPr/>
          <p:nvPr/>
        </p:nvSpPr>
        <p:spPr>
          <a:xfrm>
            <a:off x="0" y="402054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accent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no music </a:t>
            </a:r>
            <a:r>
              <a:rPr lang="es-ES" sz="4000" dirty="0" err="1">
                <a:solidFill>
                  <a:schemeClr val="accent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past</a:t>
            </a:r>
            <a:r>
              <a:rPr lang="es-ES" sz="4000" dirty="0">
                <a:solidFill>
                  <a:schemeClr val="accent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10</a:t>
            </a:r>
            <a:r>
              <a:rPr lang="es-ES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in </a:t>
            </a:r>
            <a:r>
              <a:rPr lang="es-ES" sz="4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order</a:t>
            </a:r>
            <a:r>
              <a:rPr lang="es-ES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4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es-ES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4000" dirty="0" err="1">
                <a:solidFill>
                  <a:schemeClr val="accent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allow</a:t>
            </a:r>
            <a:r>
              <a:rPr lang="es-ES" sz="4000" dirty="0">
                <a:solidFill>
                  <a:schemeClr val="accent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4000" dirty="0" err="1">
                <a:solidFill>
                  <a:schemeClr val="accent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rest</a:t>
            </a:r>
            <a:endParaRPr lang="es-ES" sz="4000" dirty="0">
              <a:solidFill>
                <a:schemeClr val="accent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6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86056-B6A4-3BB1-5E20-38E38372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28" t="65883" b="-341"/>
          <a:stretch>
            <a:fillRect/>
          </a:stretch>
        </p:blipFill>
        <p:spPr>
          <a:xfrm>
            <a:off x="1087966" y="1825625"/>
            <a:ext cx="10016067" cy="4395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87C58D-C86D-0F83-A3CD-FA8EA87B42D9}"/>
              </a:ext>
            </a:extLst>
          </p:cNvPr>
          <p:cNvSpPr/>
          <p:nvPr/>
        </p:nvSpPr>
        <p:spPr>
          <a:xfrm>
            <a:off x="2404533" y="1998133"/>
            <a:ext cx="8568267" cy="313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24BC0-0E0A-9D37-C8A0-669233F9224C}"/>
              </a:ext>
            </a:extLst>
          </p:cNvPr>
          <p:cNvSpPr/>
          <p:nvPr/>
        </p:nvSpPr>
        <p:spPr>
          <a:xfrm>
            <a:off x="4938884" y="1036186"/>
            <a:ext cx="468000" cy="420196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5752A-8C85-75A8-E13D-C28C192B10D3}"/>
              </a:ext>
            </a:extLst>
          </p:cNvPr>
          <p:cNvSpPr/>
          <p:nvPr/>
        </p:nvSpPr>
        <p:spPr>
          <a:xfrm>
            <a:off x="4938885" y="499843"/>
            <a:ext cx="468000" cy="420196"/>
          </a:xfrm>
          <a:prstGeom prst="rect">
            <a:avLst/>
          </a:prstGeom>
          <a:solidFill>
            <a:srgbClr val="8A86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0A8E9-11FD-949D-0E0E-D98227FC5A1F}"/>
              </a:ext>
            </a:extLst>
          </p:cNvPr>
          <p:cNvSpPr txBox="1"/>
          <p:nvPr/>
        </p:nvSpPr>
        <p:spPr>
          <a:xfrm>
            <a:off x="5406885" y="1047116"/>
            <a:ext cx="1847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Moral appraisal</a:t>
            </a:r>
            <a:endParaRPr lang="en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E6137-CA25-919F-3266-A2C5C3375D8D}"/>
              </a:ext>
            </a:extLst>
          </p:cNvPr>
          <p:cNvSpPr txBox="1"/>
          <p:nvPr/>
        </p:nvSpPr>
        <p:spPr>
          <a:xfrm>
            <a:off x="5406885" y="550707"/>
            <a:ext cx="1847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Literal appraisal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132131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853BC-859B-236F-37D1-D3283553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8230C-6A96-E9F9-F369-37626805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28" t="65883" b="-341"/>
          <a:stretch>
            <a:fillRect/>
          </a:stretch>
        </p:blipFill>
        <p:spPr>
          <a:xfrm>
            <a:off x="1087966" y="1825625"/>
            <a:ext cx="10016067" cy="4395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C5E67F-DBE9-28E0-F418-6E8E51AA9521}"/>
              </a:ext>
            </a:extLst>
          </p:cNvPr>
          <p:cNvSpPr/>
          <p:nvPr/>
        </p:nvSpPr>
        <p:spPr>
          <a:xfrm>
            <a:off x="2404533" y="1998133"/>
            <a:ext cx="8568267" cy="313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EA7F27FF-44B4-C2F0-9E17-62DED24EF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76" y="3325729"/>
            <a:ext cx="987034" cy="185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12 Easy Stick Figures in Different Poses">
            <a:extLst>
              <a:ext uri="{FF2B5EF4-FFF2-40B4-BE49-F238E27FC236}">
                <a16:creationId xmlns:a16="http://schemas.microsoft.com/office/drawing/2014/main" id="{FEF3E1C6-6955-C1B9-8FDB-C0C949315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332" y="3284113"/>
            <a:ext cx="1859566" cy="185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A5935-29C5-59BF-7881-B6BB1EB4E1F0}"/>
              </a:ext>
            </a:extLst>
          </p:cNvPr>
          <p:cNvSpPr txBox="1"/>
          <p:nvPr/>
        </p:nvSpPr>
        <p:spPr>
          <a:xfrm>
            <a:off x="2729676" y="2828526"/>
            <a:ext cx="185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Participant 1</a:t>
            </a:r>
            <a:endParaRPr lang="en-E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49307-A6E4-4C39-8A1B-7A260AB9A050}"/>
              </a:ext>
            </a:extLst>
          </p:cNvPr>
          <p:cNvSpPr txBox="1"/>
          <p:nvPr/>
        </p:nvSpPr>
        <p:spPr>
          <a:xfrm>
            <a:off x="8787060" y="2828526"/>
            <a:ext cx="185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Consolas" panose="020B0609020204030204" pitchFamily="49" charset="0"/>
              </a:rPr>
              <a:t>Participant 2</a:t>
            </a:r>
            <a:endParaRPr lang="en-E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A2ADB7-3831-777B-2D9C-74A1EA77714B}"/>
              </a:ext>
            </a:extLst>
          </p:cNvPr>
          <p:cNvSpPr/>
          <p:nvPr/>
        </p:nvSpPr>
        <p:spPr>
          <a:xfrm>
            <a:off x="4938884" y="1036186"/>
            <a:ext cx="468000" cy="420196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CA20F7-84D0-BD62-9207-9FF4EBC07D24}"/>
              </a:ext>
            </a:extLst>
          </p:cNvPr>
          <p:cNvSpPr/>
          <p:nvPr/>
        </p:nvSpPr>
        <p:spPr>
          <a:xfrm>
            <a:off x="4938885" y="499843"/>
            <a:ext cx="468000" cy="420196"/>
          </a:xfrm>
          <a:prstGeom prst="rect">
            <a:avLst/>
          </a:prstGeom>
          <a:solidFill>
            <a:srgbClr val="8A86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24F0D-040E-B98C-BDBF-501FB4C662B2}"/>
              </a:ext>
            </a:extLst>
          </p:cNvPr>
          <p:cNvSpPr txBox="1"/>
          <p:nvPr/>
        </p:nvSpPr>
        <p:spPr>
          <a:xfrm>
            <a:off x="5406885" y="1047116"/>
            <a:ext cx="1847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Moral appraisal</a:t>
            </a:r>
            <a:endParaRPr lang="en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43346-EC93-4BA1-EF22-CAE7293DBAA2}"/>
              </a:ext>
            </a:extLst>
          </p:cNvPr>
          <p:cNvSpPr txBox="1"/>
          <p:nvPr/>
        </p:nvSpPr>
        <p:spPr>
          <a:xfrm>
            <a:off x="5406885" y="550707"/>
            <a:ext cx="1847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Literal appraisal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829777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CA573-BA0E-0651-C34B-61430B4A2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4DC6E-C93A-871F-DD5E-07388CAC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28" t="65883" b="-341"/>
          <a:stretch>
            <a:fillRect/>
          </a:stretch>
        </p:blipFill>
        <p:spPr>
          <a:xfrm>
            <a:off x="1087966" y="1825625"/>
            <a:ext cx="10016067" cy="4395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647BE-7332-3D77-5F7E-6A26DAE94FAF}"/>
              </a:ext>
            </a:extLst>
          </p:cNvPr>
          <p:cNvSpPr/>
          <p:nvPr/>
        </p:nvSpPr>
        <p:spPr>
          <a:xfrm>
            <a:off x="2404533" y="1998133"/>
            <a:ext cx="8568267" cy="313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8164FC1A-C98D-A7B2-29AF-AF136B714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76" y="3325729"/>
            <a:ext cx="987034" cy="185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12 Easy Stick Figures in Different Poses">
            <a:extLst>
              <a:ext uri="{FF2B5EF4-FFF2-40B4-BE49-F238E27FC236}">
                <a16:creationId xmlns:a16="http://schemas.microsoft.com/office/drawing/2014/main" id="{B4853664-1C12-5990-B9ED-E3C187A5C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332" y="3284113"/>
            <a:ext cx="1859566" cy="185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84CE8D-202D-2DC9-89BD-DC517E3F0D40}"/>
              </a:ext>
            </a:extLst>
          </p:cNvPr>
          <p:cNvSpPr/>
          <p:nvPr/>
        </p:nvSpPr>
        <p:spPr>
          <a:xfrm>
            <a:off x="2755193" y="4597758"/>
            <a:ext cx="438768" cy="523580"/>
          </a:xfrm>
          <a:prstGeom prst="rect">
            <a:avLst/>
          </a:prstGeom>
          <a:solidFill>
            <a:srgbClr val="8A86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7A0843-7662-BB6E-C3F3-53C661F676E3}"/>
              </a:ext>
            </a:extLst>
          </p:cNvPr>
          <p:cNvSpPr/>
          <p:nvPr/>
        </p:nvSpPr>
        <p:spPr>
          <a:xfrm>
            <a:off x="8803217" y="2944679"/>
            <a:ext cx="438768" cy="2176660"/>
          </a:xfrm>
          <a:prstGeom prst="rect">
            <a:avLst/>
          </a:prstGeom>
          <a:solidFill>
            <a:srgbClr val="8A86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036B2A-DD15-46E7-5F6B-23C03A4A9603}"/>
              </a:ext>
            </a:extLst>
          </p:cNvPr>
          <p:cNvSpPr/>
          <p:nvPr/>
        </p:nvSpPr>
        <p:spPr>
          <a:xfrm>
            <a:off x="3266276" y="2578798"/>
            <a:ext cx="468000" cy="2558442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FD4C0-DE22-7C1A-9A57-D5A679EF545C}"/>
              </a:ext>
            </a:extLst>
          </p:cNvPr>
          <p:cNvSpPr/>
          <p:nvPr/>
        </p:nvSpPr>
        <p:spPr>
          <a:xfrm>
            <a:off x="9553467" y="4029559"/>
            <a:ext cx="468000" cy="1091778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1DC5F-BC08-CD0B-31B6-1A0FA6E2AD8B}"/>
              </a:ext>
            </a:extLst>
          </p:cNvPr>
          <p:cNvSpPr/>
          <p:nvPr/>
        </p:nvSpPr>
        <p:spPr>
          <a:xfrm>
            <a:off x="4938884" y="1036186"/>
            <a:ext cx="468000" cy="420196"/>
          </a:xfrm>
          <a:prstGeom prst="rect">
            <a:avLst/>
          </a:prstGeom>
          <a:solidFill>
            <a:srgbClr val="49B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27C0CF-662E-73AB-38C4-6862D1EA0634}"/>
              </a:ext>
            </a:extLst>
          </p:cNvPr>
          <p:cNvSpPr/>
          <p:nvPr/>
        </p:nvSpPr>
        <p:spPr>
          <a:xfrm>
            <a:off x="4938885" y="499843"/>
            <a:ext cx="468000" cy="420196"/>
          </a:xfrm>
          <a:prstGeom prst="rect">
            <a:avLst/>
          </a:prstGeom>
          <a:solidFill>
            <a:srgbClr val="8A86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9DF1B-3FB1-9556-C38C-A2E5BB85CF49}"/>
              </a:ext>
            </a:extLst>
          </p:cNvPr>
          <p:cNvSpPr txBox="1"/>
          <p:nvPr/>
        </p:nvSpPr>
        <p:spPr>
          <a:xfrm>
            <a:off x="5406885" y="1047116"/>
            <a:ext cx="1847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Moral appraisal</a:t>
            </a:r>
            <a:endParaRPr lang="en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6F977D-F271-3677-09D3-0DC5AE0E8F47}"/>
              </a:ext>
            </a:extLst>
          </p:cNvPr>
          <p:cNvSpPr txBox="1"/>
          <p:nvPr/>
        </p:nvSpPr>
        <p:spPr>
          <a:xfrm>
            <a:off x="5406885" y="550707"/>
            <a:ext cx="1847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Literal appraisal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640646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C8A24-76E4-8DDE-D625-3B0732DC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7ADF1-1E84-F25D-B84E-3D9AEF28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28" t="65883" b="-341"/>
          <a:stretch>
            <a:fillRect/>
          </a:stretch>
        </p:blipFill>
        <p:spPr>
          <a:xfrm>
            <a:off x="1087966" y="1825625"/>
            <a:ext cx="10016067" cy="43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66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24FC-43D8-A260-D302-550F1ED3A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7D0E4-6681-20D4-713F-23876A9CC6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28" t="65883" b="-341"/>
          <a:stretch>
            <a:fillRect/>
          </a:stretch>
        </p:blipFill>
        <p:spPr>
          <a:xfrm>
            <a:off x="1087966" y="1825625"/>
            <a:ext cx="10016067" cy="4395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7A8EF-C23A-4B89-CF6A-98068A572B0E}"/>
              </a:ext>
            </a:extLst>
          </p:cNvPr>
          <p:cNvSpPr txBox="1"/>
          <p:nvPr/>
        </p:nvSpPr>
        <p:spPr>
          <a:xfrm>
            <a:off x="6817659" y="438318"/>
            <a:ext cx="428637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Controlling for age in months: </a:t>
            </a:r>
          </a:p>
          <a:p>
            <a:pPr algn="ctr"/>
            <a:r>
              <a:rPr lang="en-US" sz="1800" b="1" dirty="0">
                <a:solidFill>
                  <a:srgbClr val="8A86B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partial-</a:t>
            </a:r>
            <a:r>
              <a:rPr lang="en-US" sz="1800" b="1" dirty="0" err="1">
                <a:solidFill>
                  <a:srgbClr val="8A86B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ρ</a:t>
            </a:r>
            <a:r>
              <a:rPr lang="en-US" sz="1800" b="1" dirty="0">
                <a:solidFill>
                  <a:srgbClr val="8A86B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= .39, </a:t>
            </a:r>
            <a:r>
              <a:rPr lang="en-US" sz="1800" b="1" i="1" dirty="0">
                <a:solidFill>
                  <a:srgbClr val="8A86B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sz="1800" b="1" dirty="0">
                <a:solidFill>
                  <a:srgbClr val="8A86B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= .007</a:t>
            </a:r>
          </a:p>
          <a:p>
            <a:pPr algn="ctr"/>
            <a:r>
              <a:rPr lang="en-US" b="1" i="1" dirty="0">
                <a:solidFill>
                  <a:srgbClr val="49B09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b="1" dirty="0">
                <a:solidFill>
                  <a:srgbClr val="49B09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= .090 (</a:t>
            </a:r>
            <a:r>
              <a:rPr lang="en-US" b="1" dirty="0" err="1">
                <a:solidFill>
                  <a:srgbClr val="49B09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n.s</a:t>
            </a:r>
            <a:r>
              <a:rPr lang="en-US" b="1" dirty="0">
                <a:solidFill>
                  <a:srgbClr val="49B09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6FE7C-A326-1B07-5866-0A02FC3D1232}"/>
              </a:ext>
            </a:extLst>
          </p:cNvPr>
          <p:cNvSpPr txBox="1"/>
          <p:nvPr/>
        </p:nvSpPr>
        <p:spPr>
          <a:xfrm rot="604631">
            <a:off x="3590842" y="2036165"/>
            <a:ext cx="249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49B09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ρ</a:t>
            </a:r>
            <a:r>
              <a:rPr lang="en-US" b="1" dirty="0">
                <a:solidFill>
                  <a:srgbClr val="49B09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= -.43, p = .002</a:t>
            </a:r>
            <a:endParaRPr lang="en-E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F9F44-5A03-C219-F84A-7562A7D75989}"/>
              </a:ext>
            </a:extLst>
          </p:cNvPr>
          <p:cNvSpPr txBox="1"/>
          <p:nvPr/>
        </p:nvSpPr>
        <p:spPr>
          <a:xfrm rot="21411258">
            <a:off x="3550857" y="3853411"/>
            <a:ext cx="2191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8A86B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ρ</a:t>
            </a:r>
            <a:r>
              <a:rPr lang="en-US" sz="1800" b="1" dirty="0">
                <a:solidFill>
                  <a:srgbClr val="8A86BB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= .53</a:t>
            </a:r>
            <a:r>
              <a:rPr lang="en-US" b="1" dirty="0">
                <a:solidFill>
                  <a:srgbClr val="8A86B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  <a:r>
              <a:rPr lang="en-US" b="1" i="1" dirty="0">
                <a:solidFill>
                  <a:srgbClr val="8A86B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b="1" dirty="0">
                <a:solidFill>
                  <a:srgbClr val="8A86B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&lt; .001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550609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BE5EE-A480-599B-43B1-A3B321560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A796DA-732A-6ED7-BB95-878320FFA821}"/>
              </a:ext>
            </a:extLst>
          </p:cNvPr>
          <p:cNvSpPr txBox="1"/>
          <p:nvPr/>
        </p:nvSpPr>
        <p:spPr>
          <a:xfrm>
            <a:off x="-1" y="2650809"/>
            <a:ext cx="72754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 A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dults </a:t>
            </a:r>
            <a:r>
              <a:rPr lang="en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balance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letter and spirit. We are conflicted between enforcing a rule’s plain text and competing moral considerations.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19E8C3-3481-1398-A8A8-C2FDB66C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6" r="17647" b="11489"/>
          <a:stretch>
            <a:fillRect/>
          </a:stretch>
        </p:blipFill>
        <p:spPr>
          <a:xfrm>
            <a:off x="0" y="0"/>
            <a:ext cx="4166886" cy="2650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A6F892-EFB6-33FB-7464-0F2B235836C1}"/>
              </a:ext>
            </a:extLst>
          </p:cNvPr>
          <p:cNvSpPr txBox="1"/>
          <p:nvPr/>
        </p:nvSpPr>
        <p:spPr>
          <a:xfrm>
            <a:off x="2221992" y="156180"/>
            <a:ext cx="363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Recap</a:t>
            </a:r>
            <a:endParaRPr lang="en-ES" sz="3600" b="1" dirty="0"/>
          </a:p>
        </p:txBody>
      </p:sp>
    </p:spTree>
    <p:extLst>
      <p:ext uri="{BB962C8B-B14F-4D97-AF65-F5344CB8AC3E}">
        <p14:creationId xmlns:p14="http://schemas.microsoft.com/office/powerpoint/2010/main" val="3612733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E8F9D-16FB-8636-A161-D8D0A07FB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C43C98-A30D-4D34-E592-50A2A25E4086}"/>
              </a:ext>
            </a:extLst>
          </p:cNvPr>
          <p:cNvSpPr txBox="1"/>
          <p:nvPr/>
        </p:nvSpPr>
        <p:spPr>
          <a:xfrm>
            <a:off x="-1" y="2650809"/>
            <a:ext cx="72754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 A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dults </a:t>
            </a:r>
            <a:r>
              <a:rPr lang="en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balance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letter and spirit. We are conflicted between enforcing a rule’s plain text and competing moral considerations.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A64-E39C-2EDB-121A-19E85065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6" r="17647" b="11489"/>
          <a:stretch>
            <a:fillRect/>
          </a:stretch>
        </p:blipFill>
        <p:spPr>
          <a:xfrm>
            <a:off x="0" y="0"/>
            <a:ext cx="4166886" cy="2650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77761-5E45-D6E7-3F54-714D408A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6" y="3706079"/>
            <a:ext cx="1880014" cy="282002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032B0-F53A-4A6A-5CF9-F6CA14EE378F}"/>
              </a:ext>
            </a:extLst>
          </p:cNvPr>
          <p:cNvSpPr txBox="1"/>
          <p:nvPr/>
        </p:nvSpPr>
        <p:spPr>
          <a:xfrm>
            <a:off x="2353930" y="3791221"/>
            <a:ext cx="40281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2. Children do </a:t>
            </a:r>
            <a:r>
              <a:rPr lang="en-GB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NOT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They care very little 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about the rule’s plain text.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4DFDE-1115-3A11-3B1F-9D0B01BD4964}"/>
              </a:ext>
            </a:extLst>
          </p:cNvPr>
          <p:cNvSpPr txBox="1"/>
          <p:nvPr/>
        </p:nvSpPr>
        <p:spPr>
          <a:xfrm>
            <a:off x="2221992" y="156180"/>
            <a:ext cx="363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Recap</a:t>
            </a:r>
            <a:endParaRPr lang="en-ES" sz="3600" b="1" dirty="0"/>
          </a:p>
        </p:txBody>
      </p:sp>
    </p:spTree>
    <p:extLst>
      <p:ext uri="{BB962C8B-B14F-4D97-AF65-F5344CB8AC3E}">
        <p14:creationId xmlns:p14="http://schemas.microsoft.com/office/powerpoint/2010/main" val="2178847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52B7-5CB6-AFB5-3B2F-3D1661B9E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3E6FB0-F305-2D88-C414-C7D28ADA6D69}"/>
              </a:ext>
            </a:extLst>
          </p:cNvPr>
          <p:cNvSpPr txBox="1"/>
          <p:nvPr/>
        </p:nvSpPr>
        <p:spPr>
          <a:xfrm>
            <a:off x="-1" y="2650809"/>
            <a:ext cx="72754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 A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dults </a:t>
            </a:r>
            <a:r>
              <a:rPr lang="en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balance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letter and spirit. We are conflicted between enforcing a rule’s plain text and competing moral considerations.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A7C113-0509-8E59-72A9-044B1018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6" r="17647" b="11489"/>
          <a:stretch>
            <a:fillRect/>
          </a:stretch>
        </p:blipFill>
        <p:spPr>
          <a:xfrm>
            <a:off x="0" y="0"/>
            <a:ext cx="4166886" cy="2650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88B6B3-5723-CCC2-4335-926E8C0F2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6" y="3706079"/>
            <a:ext cx="1880014" cy="282002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D1C2B-42DC-9E0D-FE00-06C217DBB885}"/>
              </a:ext>
            </a:extLst>
          </p:cNvPr>
          <p:cNvSpPr txBox="1"/>
          <p:nvPr/>
        </p:nvSpPr>
        <p:spPr>
          <a:xfrm>
            <a:off x="2353930" y="3791221"/>
            <a:ext cx="40281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2. Children do </a:t>
            </a:r>
            <a:r>
              <a:rPr lang="en-GB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NOT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They care very little 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about the rule’s plain 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C683-A464-1EED-44EE-71F1D4AFD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148" y="274569"/>
            <a:ext cx="3732216" cy="2190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5D42DC-4EB5-3562-2038-B353834A135C}"/>
              </a:ext>
            </a:extLst>
          </p:cNvPr>
          <p:cNvSpPr txBox="1"/>
          <p:nvPr/>
        </p:nvSpPr>
        <p:spPr>
          <a:xfrm>
            <a:off x="2221992" y="156180"/>
            <a:ext cx="363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Recap</a:t>
            </a:r>
            <a:endParaRPr lang="en-E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11931-2767-3973-E454-088FB9095170}"/>
              </a:ext>
            </a:extLst>
          </p:cNvPr>
          <p:cNvSpPr txBox="1"/>
          <p:nvPr/>
        </p:nvSpPr>
        <p:spPr>
          <a:xfrm>
            <a:off x="8810626" y="861793"/>
            <a:ext cx="3134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3.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Their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application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of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rules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tracks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adults</a:t>
            </a:r>
            <a:r>
              <a:rPr lang="es-ES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’ moral </a:t>
            </a:r>
            <a:r>
              <a:rPr lang="es-ES" sz="20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judgments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very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closely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6733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8767B-897D-FFAA-5133-3D4279DC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A4AD4E-A2FB-91AD-CE58-2F823D191178}"/>
              </a:ext>
            </a:extLst>
          </p:cNvPr>
          <p:cNvSpPr txBox="1"/>
          <p:nvPr/>
        </p:nvSpPr>
        <p:spPr>
          <a:xfrm>
            <a:off x="-1" y="2650809"/>
            <a:ext cx="72754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 A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dults </a:t>
            </a:r>
            <a:r>
              <a:rPr lang="en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balance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letter and spirit. We are conflicted between enforcing a rule’s plain text and competing moral considerations.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2A856-A8EF-A155-D667-FFC1B605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26" r="17647" b="11489"/>
          <a:stretch>
            <a:fillRect/>
          </a:stretch>
        </p:blipFill>
        <p:spPr>
          <a:xfrm>
            <a:off x="0" y="0"/>
            <a:ext cx="4166886" cy="2650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9A206-FED9-6926-43D8-DE5365A4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6" y="3706079"/>
            <a:ext cx="1880014" cy="2820022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5E007F-B23A-9B93-B445-3906C6F10BAC}"/>
              </a:ext>
            </a:extLst>
          </p:cNvPr>
          <p:cNvSpPr txBox="1"/>
          <p:nvPr/>
        </p:nvSpPr>
        <p:spPr>
          <a:xfrm>
            <a:off x="2353930" y="3791221"/>
            <a:ext cx="40281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2. Children do </a:t>
            </a:r>
            <a:r>
              <a:rPr lang="en-GB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NOT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ES" sz="20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They care very little 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about the rule’s plain 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4FC20-817A-EB7F-5101-FAF322A34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148" y="274569"/>
            <a:ext cx="3732216" cy="2190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377993-F836-0EFA-B84F-DD3B8BAC2CBE}"/>
              </a:ext>
            </a:extLst>
          </p:cNvPr>
          <p:cNvSpPr txBox="1"/>
          <p:nvPr/>
        </p:nvSpPr>
        <p:spPr>
          <a:xfrm>
            <a:off x="2221992" y="156180"/>
            <a:ext cx="363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Recap</a:t>
            </a:r>
            <a:endParaRPr lang="en-E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E0F4E-E4A1-ABF9-A1CA-C3528CA89B47}"/>
              </a:ext>
            </a:extLst>
          </p:cNvPr>
          <p:cNvSpPr txBox="1"/>
          <p:nvPr/>
        </p:nvSpPr>
        <p:spPr>
          <a:xfrm>
            <a:off x="8810626" y="861793"/>
            <a:ext cx="3134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3.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Their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application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of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rules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tracks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adults</a:t>
            </a:r>
            <a:r>
              <a:rPr lang="es-ES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’ moral </a:t>
            </a:r>
            <a:r>
              <a:rPr lang="es-ES" sz="20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judgments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very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closely</a:t>
            </a:r>
            <a:r>
              <a:rPr lang="en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188E33-E4B5-AD5E-A9A1-EAC10A201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90"/>
          <a:stretch>
            <a:fillRect/>
          </a:stretch>
        </p:blipFill>
        <p:spPr>
          <a:xfrm>
            <a:off x="8691357" y="2832013"/>
            <a:ext cx="3134830" cy="3945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9F447-2732-384A-D0DC-51C6AFA71142}"/>
              </a:ext>
            </a:extLst>
          </p:cNvPr>
          <p:cNvSpPr txBox="1"/>
          <p:nvPr/>
        </p:nvSpPr>
        <p:spPr>
          <a:xfrm>
            <a:off x="3394247" y="5394382"/>
            <a:ext cx="52971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4. 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Cognitive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development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and, in particular,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inhibitory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control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seems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support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acquisition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of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textualist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intuitions</a:t>
            </a:r>
            <a:r>
              <a:rPr lang="es-E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lang="en-E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376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8A934-7D3A-91BB-7138-BD734997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84">
            <a:extLst>
              <a:ext uri="{FF2B5EF4-FFF2-40B4-BE49-F238E27FC236}">
                <a16:creationId xmlns:a16="http://schemas.microsoft.com/office/drawing/2014/main" id="{8B8174C1-85BE-4919-6ADC-16FE30B2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Traces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of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an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intuitive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commitment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to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natural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law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?</a:t>
            </a:r>
            <a:endParaRPr lang="en-ES" sz="3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728F22-D508-8C3A-9B53-8EFD4A9C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93" y="2154793"/>
            <a:ext cx="2828614" cy="30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8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m para h. l. a. 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607" y="789000"/>
            <a:ext cx="2340503" cy="26400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4"/>
          <p:cNvPicPr>
            <a:picLocks noChangeAspect="1"/>
          </p:cNvPicPr>
          <p:nvPr/>
        </p:nvPicPr>
        <p:blipFill rotWithShape="1">
          <a:blip r:embed="rId3"/>
          <a:srcRect b="30093"/>
          <a:stretch/>
        </p:blipFill>
        <p:spPr>
          <a:xfrm>
            <a:off x="7513891" y="789000"/>
            <a:ext cx="2558584" cy="2640000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544934" y="5515002"/>
            <a:ext cx="18501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dirty="0" err="1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textualism</a:t>
            </a:r>
            <a:endParaRPr lang="es-ES" sz="3000" dirty="0">
              <a:solidFill>
                <a:schemeClr val="accent6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76531" y="5515002"/>
            <a:ext cx="22333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dirty="0" err="1">
                <a:solidFill>
                  <a:schemeClr val="accent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purposivism</a:t>
            </a:r>
            <a:endParaRPr lang="es-ES" sz="3000" dirty="0">
              <a:solidFill>
                <a:schemeClr val="accent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FD025C-1103-A916-F952-4435889DA9B8}"/>
              </a:ext>
            </a:extLst>
          </p:cNvPr>
          <p:cNvSpPr/>
          <p:nvPr/>
        </p:nvSpPr>
        <p:spPr>
          <a:xfrm>
            <a:off x="0" y="402054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accent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no music </a:t>
            </a:r>
            <a:r>
              <a:rPr lang="es-ES" sz="4000" dirty="0" err="1">
                <a:solidFill>
                  <a:schemeClr val="accent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past</a:t>
            </a:r>
            <a:r>
              <a:rPr lang="es-ES" sz="4000" dirty="0">
                <a:solidFill>
                  <a:schemeClr val="accent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10</a:t>
            </a:r>
            <a:r>
              <a:rPr lang="es-ES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in </a:t>
            </a:r>
            <a:r>
              <a:rPr lang="es-ES" sz="4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order</a:t>
            </a:r>
            <a:r>
              <a:rPr lang="es-ES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4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es-ES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4000" dirty="0" err="1">
                <a:solidFill>
                  <a:schemeClr val="accent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allow</a:t>
            </a:r>
            <a:r>
              <a:rPr lang="es-ES" sz="4000" dirty="0">
                <a:solidFill>
                  <a:schemeClr val="accent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s-ES" sz="4000" dirty="0" err="1">
                <a:solidFill>
                  <a:schemeClr val="accent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rest</a:t>
            </a:r>
            <a:endParaRPr lang="es-ES" sz="4000" dirty="0">
              <a:solidFill>
                <a:schemeClr val="accent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112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D60F7-940E-E125-0D9E-8A16FC14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84">
            <a:extLst>
              <a:ext uri="{FF2B5EF4-FFF2-40B4-BE49-F238E27FC236}">
                <a16:creationId xmlns:a16="http://schemas.microsoft.com/office/drawing/2014/main" id="{14A7BFEB-CA50-3A1A-092E-A9EF977B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Traces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of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an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intuitive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commitment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to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natural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law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?</a:t>
            </a:r>
            <a:endParaRPr lang="en-ES" sz="3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29FEEC-D06A-2178-5686-324FF6DF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93" y="2154793"/>
            <a:ext cx="2828614" cy="30575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C53A87-BCF4-8855-2AD2-DFCF0804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5570">
            <a:off x="5946949" y="2796818"/>
            <a:ext cx="6018688" cy="34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65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0D920-D0AA-9D0B-1880-658496BD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84">
            <a:extLst>
              <a:ext uri="{FF2B5EF4-FFF2-40B4-BE49-F238E27FC236}">
                <a16:creationId xmlns:a16="http://schemas.microsoft.com/office/drawing/2014/main" id="{C320AA29-3C52-89D3-E0D8-0F13D33B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Traces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of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an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intuitive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commitment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to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natural </a:t>
            </a:r>
            <a:r>
              <a:rPr lang="es-ES" sz="3800" b="1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law</a:t>
            </a:r>
            <a:r>
              <a:rPr lang="es-ES" sz="3800" b="1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?</a:t>
            </a:r>
            <a:endParaRPr lang="en-ES" sz="3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C6FA42-8ABA-7701-D815-4BE16F53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93" y="2154793"/>
            <a:ext cx="2828614" cy="30575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912A1-FED5-1298-992E-1951DEA7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5570">
            <a:off x="5946949" y="2796818"/>
            <a:ext cx="6018688" cy="343925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D8FAF6A-53E5-1707-6BDB-5A997299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78" y="1325563"/>
            <a:ext cx="1769890" cy="2356943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AA421F-1E39-9F0C-799B-3A64A9E34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16" y="3706079"/>
            <a:ext cx="1880014" cy="2820022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989537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5B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5FE3B-43D5-7A35-C386-CE8FC2BC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A7A0F-093C-AEC4-931E-20217B37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-13710"/>
            <a:ext cx="457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5BABB-E548-4136-4DA4-D406F743D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7" y="1291795"/>
            <a:ext cx="7924799" cy="1173896"/>
          </a:xfrm>
        </p:spPr>
        <p:txBody>
          <a:bodyPr/>
          <a:lstStyle/>
          <a:p>
            <a:r>
              <a:rPr lang="en-E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2B1CD-15A9-5B20-5BF7-2AA076AB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4216" y="3202235"/>
            <a:ext cx="6373090" cy="1655762"/>
          </a:xfrm>
        </p:spPr>
        <p:txBody>
          <a:bodyPr anchor="ctr"/>
          <a:lstStyle/>
          <a:p>
            <a:pPr algn="l"/>
            <a:r>
              <a:rPr lang="en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Ivar Rodríguez Hannikainen</a:t>
            </a:r>
          </a:p>
          <a:p>
            <a:pPr algn="l"/>
            <a:r>
              <a:rPr lang="en-ES" dirty="0">
                <a:latin typeface="Helvetica Neue Thin" panose="020B0403020202020204" pitchFamily="34" charset="0"/>
                <a:ea typeface="Helvetica Neue Thin" panose="020B04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ivar@ugr.es</a:t>
            </a:r>
            <a:r>
              <a:rPr lang="en-E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  <a:p>
            <a:pPr algn="l"/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ES" dirty="0">
                <a:latin typeface="Helvetica Neue Thin" panose="020B0403020202020204" pitchFamily="34" charset="0"/>
                <a:ea typeface="Helvetica Neue Thin" panose="020B04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oralsciencelab.com </a:t>
            </a:r>
            <a:endParaRPr lang="en-E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5" name="Picture 4" descr="https://secretariageneral.ugr.es/pages/ivc/descarga/_img/vertical/ugrmarca01colorcorporativo_2/!">
            <a:extLst>
              <a:ext uri="{FF2B5EF4-FFF2-40B4-BE49-F238E27FC236}">
                <a16:creationId xmlns:a16="http://schemas.microsoft.com/office/drawing/2014/main" id="{BB200ECB-22B8-310B-36C1-7025E8E5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7" y="3410604"/>
            <a:ext cx="1246908" cy="117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284FE10-16B1-3B9F-A489-5528573E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7" y="5310805"/>
            <a:ext cx="8108439" cy="130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639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94DB-86F1-5683-F8CE-6C047F41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C9B79C-5ED1-486A-0C0E-3849BF8F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" y="53419"/>
            <a:ext cx="11633521" cy="67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47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E7D1D038-270B-B9E0-3401-1A4BAC34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29" y="656224"/>
            <a:ext cx="10274742" cy="577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C5B0D1-6254-D6A3-396B-4333D9A2A31F}"/>
              </a:ext>
            </a:extLst>
          </p:cNvPr>
          <p:cNvSpPr/>
          <p:nvPr/>
        </p:nvSpPr>
        <p:spPr>
          <a:xfrm>
            <a:off x="9043639" y="6278137"/>
            <a:ext cx="2189732" cy="153616"/>
          </a:xfrm>
          <a:prstGeom prst="rect">
            <a:avLst/>
          </a:prstGeom>
          <a:solidFill>
            <a:srgbClr val="BB4E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12218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52C7D49-B18C-BDB6-8221-58042A4C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1" y="938150"/>
            <a:ext cx="4981698" cy="49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A3165C-51D5-4769-C411-61BBE98D05F8}"/>
              </a:ext>
            </a:extLst>
          </p:cNvPr>
          <p:cNvSpPr/>
          <p:nvPr/>
        </p:nvSpPr>
        <p:spPr>
          <a:xfrm>
            <a:off x="8066314" y="1166841"/>
            <a:ext cx="359830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At the nuclear power plant, evil scientists experiment with human exposure to radiation.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To </a:t>
            </a:r>
            <a:r>
              <a:rPr lang="en-US" sz="2400" b="1" dirty="0">
                <a:solidFill>
                  <a:srgbClr val="D18057"/>
                </a:solidFill>
              </a:rPr>
              <a:t>keep the project secret</a:t>
            </a:r>
            <a:r>
              <a:rPr lang="en-US" sz="2400" dirty="0"/>
              <a:t>, the director creates the rule.</a:t>
            </a:r>
          </a:p>
          <a:p>
            <a:pPr algn="ctr"/>
            <a:endParaRPr lang="en-US" sz="2400" dirty="0"/>
          </a:p>
          <a:p>
            <a:pPr algn="ctr"/>
            <a:r>
              <a:rPr lang="es-ES" sz="2400" b="1" dirty="0"/>
              <a:t>A </a:t>
            </a:r>
            <a:r>
              <a:rPr lang="es-ES" sz="2400" b="1" dirty="0" err="1"/>
              <a:t>journalist</a:t>
            </a:r>
            <a:r>
              <a:rPr lang="es-ES" sz="2400" b="1" dirty="0"/>
              <a:t> </a:t>
            </a:r>
            <a:r>
              <a:rPr lang="es-ES" sz="2400" b="1" dirty="0" err="1"/>
              <a:t>gains</a:t>
            </a:r>
            <a:r>
              <a:rPr lang="es-ES" sz="2400" b="1" dirty="0"/>
              <a:t> </a:t>
            </a:r>
            <a:r>
              <a:rPr lang="es-ES" sz="2400" b="1" dirty="0" err="1"/>
              <a:t>access</a:t>
            </a:r>
            <a:r>
              <a:rPr lang="es-ES" sz="2400" b="1" dirty="0"/>
              <a:t> and </a:t>
            </a:r>
            <a:r>
              <a:rPr lang="es-ES" sz="2400" b="1" dirty="0" err="1"/>
              <a:t>exposes</a:t>
            </a:r>
            <a:r>
              <a:rPr lang="es-ES" sz="2400" b="1" dirty="0"/>
              <a:t> </a:t>
            </a:r>
            <a:r>
              <a:rPr lang="es-ES" sz="2400" b="1" dirty="0" err="1"/>
              <a:t>the</a:t>
            </a:r>
            <a:r>
              <a:rPr lang="es-ES" sz="2400" b="1" dirty="0"/>
              <a:t> </a:t>
            </a:r>
            <a:r>
              <a:rPr lang="es-ES" sz="2400" b="1" dirty="0" err="1"/>
              <a:t>humanitarian</a:t>
            </a:r>
            <a:r>
              <a:rPr lang="es-ES" sz="2400" b="1" dirty="0"/>
              <a:t> </a:t>
            </a:r>
            <a:r>
              <a:rPr lang="es-ES" sz="2400" b="1" dirty="0" err="1"/>
              <a:t>crimes</a:t>
            </a:r>
            <a:r>
              <a:rPr lang="es-ES" sz="2400" b="1" dirty="0"/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257C7B-858B-264B-B430-78A3FE079D00}"/>
              </a:ext>
            </a:extLst>
          </p:cNvPr>
          <p:cNvSpPr/>
          <p:nvPr/>
        </p:nvSpPr>
        <p:spPr>
          <a:xfrm>
            <a:off x="527381" y="1166841"/>
            <a:ext cx="3474603" cy="4524315"/>
          </a:xfrm>
          <a:prstGeom prst="rect">
            <a:avLst/>
          </a:prstGeom>
          <a:solidFill>
            <a:schemeClr val="bg1">
              <a:alpha val="41032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alpha val="30000"/>
                  </a:schemeClr>
                </a:solidFill>
              </a:rPr>
              <a:t>At the nuclear power plant, scientists experiment with sources of clean energy. </a:t>
            </a:r>
          </a:p>
          <a:p>
            <a:pPr algn="ctr"/>
            <a:endParaRPr lang="en-US" sz="2400" dirty="0">
              <a:solidFill>
                <a:schemeClr val="tx1">
                  <a:alpha val="3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alpha val="30000"/>
                  </a:schemeClr>
                </a:solidFill>
              </a:rPr>
              <a:t>To </a:t>
            </a:r>
            <a:r>
              <a:rPr lang="en-US" sz="2400" b="1" dirty="0">
                <a:solidFill>
                  <a:schemeClr val="accent4">
                    <a:alpha val="30000"/>
                  </a:schemeClr>
                </a:solidFill>
              </a:rPr>
              <a:t>ensure the staff’s safety</a:t>
            </a:r>
            <a:r>
              <a:rPr lang="en-US" sz="2400" dirty="0">
                <a:solidFill>
                  <a:schemeClr val="tx1">
                    <a:alpha val="30000"/>
                  </a:schemeClr>
                </a:solidFill>
              </a:rPr>
              <a:t>, the director creates the rule.</a:t>
            </a:r>
          </a:p>
          <a:p>
            <a:pPr algn="ctr"/>
            <a:endParaRPr lang="en-US" sz="2400" dirty="0">
              <a:solidFill>
                <a:schemeClr val="tx1">
                  <a:alpha val="30000"/>
                </a:schemeClr>
              </a:solidFill>
            </a:endParaRPr>
          </a:p>
          <a:p>
            <a:pPr algn="ctr"/>
            <a:r>
              <a:rPr lang="es-ES" sz="2400" b="1" dirty="0">
                <a:solidFill>
                  <a:schemeClr val="tx1">
                    <a:alpha val="30000"/>
                  </a:schemeClr>
                </a:solidFill>
              </a:rPr>
              <a:t>A </a:t>
            </a:r>
            <a:r>
              <a:rPr lang="es-ES" sz="2400" b="1" dirty="0" err="1">
                <a:solidFill>
                  <a:schemeClr val="tx1">
                    <a:alpha val="30000"/>
                  </a:schemeClr>
                </a:solidFill>
              </a:rPr>
              <a:t>tech</a:t>
            </a:r>
            <a:r>
              <a:rPr lang="es-ES" sz="2400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tx1">
                    <a:alpha val="30000"/>
                  </a:schemeClr>
                </a:solidFill>
              </a:rPr>
              <a:t>hobbyist</a:t>
            </a:r>
            <a:r>
              <a:rPr lang="es-ES" sz="2400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tx1">
                    <a:alpha val="30000"/>
                  </a:schemeClr>
                </a:solidFill>
              </a:rPr>
              <a:t>gains</a:t>
            </a:r>
            <a:r>
              <a:rPr lang="es-ES" sz="2400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tx1">
                    <a:alpha val="30000"/>
                  </a:schemeClr>
                </a:solidFill>
              </a:rPr>
              <a:t>access</a:t>
            </a:r>
            <a:r>
              <a:rPr lang="es-ES" sz="2400" b="1" dirty="0">
                <a:solidFill>
                  <a:schemeClr val="tx1">
                    <a:alpha val="30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tx1">
                    <a:alpha val="30000"/>
                  </a:schemeClr>
                </a:solidFill>
              </a:rPr>
              <a:t>plays</a:t>
            </a:r>
            <a:r>
              <a:rPr lang="es-ES" sz="2400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tx1">
                    <a:alpha val="30000"/>
                  </a:schemeClr>
                </a:solidFill>
              </a:rPr>
              <a:t>with</a:t>
            </a:r>
            <a:r>
              <a:rPr lang="es-ES" sz="2400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tx1">
                    <a:alpha val="3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tx1">
                    <a:alpha val="30000"/>
                  </a:schemeClr>
                </a:solidFill>
              </a:rPr>
              <a:t>equipment</a:t>
            </a:r>
            <a:r>
              <a:rPr lang="es-ES" sz="2400" b="1" dirty="0">
                <a:solidFill>
                  <a:schemeClr val="tx1">
                    <a:alpha val="3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86479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6B56D82-6CEB-FF8D-AC48-35831CF7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46" y="369000"/>
            <a:ext cx="4080000" cy="6120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96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endParaRPr lang="es-ES" sz="3200" dirty="0"/>
          </a:p>
        </p:txBody>
      </p:sp>
      <p:sp>
        <p:nvSpPr>
          <p:cNvPr id="7" name="Rectangle 6"/>
          <p:cNvSpPr/>
          <p:nvPr/>
        </p:nvSpPr>
        <p:spPr>
          <a:xfrm>
            <a:off x="1382568" y="836713"/>
            <a:ext cx="18217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Histograms</a:t>
            </a:r>
          </a:p>
          <a:p>
            <a:endParaRPr lang="en-US" sz="2400" dirty="0">
              <a:solidFill>
                <a:schemeClr val="accent4"/>
              </a:solidFill>
            </a:endParaRPr>
          </a:p>
          <a:p>
            <a:endParaRPr lang="en-US" sz="2400" dirty="0">
              <a:solidFill>
                <a:schemeClr val="accent4"/>
              </a:solidFill>
            </a:endParaRPr>
          </a:p>
          <a:p>
            <a:r>
              <a:rPr lang="en-US" sz="2400" dirty="0">
                <a:solidFill>
                  <a:schemeClr val="accent4"/>
                </a:solidFill>
              </a:rPr>
              <a:t>6.23 vs. 491 </a:t>
            </a:r>
            <a:endParaRPr lang="es-E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655CBB-84E2-124A-82FF-92FD902C6C4E}"/>
              </a:ext>
            </a:extLst>
          </p:cNvPr>
          <p:cNvSpPr/>
          <p:nvPr/>
        </p:nvSpPr>
        <p:spPr>
          <a:xfrm>
            <a:off x="6381744" y="6200921"/>
            <a:ext cx="5547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cs typeface="Arial" panose="020B0604020202020204" pitchFamily="34" charset="0"/>
              </a:rPr>
              <a:t>Flanagan et al., </a:t>
            </a:r>
            <a:r>
              <a:rPr lang="en-US" sz="2400" i="1" dirty="0">
                <a:cs typeface="Arial" panose="020B0604020202020204" pitchFamily="34" charset="0"/>
              </a:rPr>
              <a:t>2023, Law &amp; Hum </a:t>
            </a:r>
            <a:r>
              <a:rPr lang="en-US" sz="2400" i="1" dirty="0" err="1">
                <a:cs typeface="Arial" panose="020B0604020202020204" pitchFamily="34" charset="0"/>
              </a:rPr>
              <a:t>Behav</a:t>
            </a:r>
            <a:r>
              <a:rPr lang="en-US" sz="2400" i="1" dirty="0">
                <a:cs typeface="Arial" panose="020B0604020202020204" pitchFamily="34" charset="0"/>
              </a:rPr>
              <a:t>.</a:t>
            </a:r>
            <a:endParaRPr lang="en-US" sz="2400" dirty="0"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F063-8E81-09F0-C2BB-1FB9915B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45" y="369000"/>
            <a:ext cx="408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79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52C7D49-B18C-BDB6-8221-58042A4C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1" y="938150"/>
            <a:ext cx="4981698" cy="49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A3165C-51D5-4769-C411-61BBE98D05F8}"/>
              </a:ext>
            </a:extLst>
          </p:cNvPr>
          <p:cNvSpPr/>
          <p:nvPr/>
        </p:nvSpPr>
        <p:spPr>
          <a:xfrm>
            <a:off x="8190019" y="3956346"/>
            <a:ext cx="3474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00C200-C340-5C95-C72E-F54266BD1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52283">
            <a:off x="-138854" y="1678993"/>
            <a:ext cx="4538005" cy="284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EA0C8D-40DC-B0E4-CBB0-1399823BE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6858">
            <a:off x="7765411" y="2244635"/>
            <a:ext cx="459544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86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52C7D49-B18C-BDB6-8221-58042A4C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1" y="938150"/>
            <a:ext cx="4981698" cy="49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763A8-F8CE-3E24-E3A6-6683845E3A44}"/>
              </a:ext>
            </a:extLst>
          </p:cNvPr>
          <p:cNvSpPr/>
          <p:nvPr/>
        </p:nvSpPr>
        <p:spPr>
          <a:xfrm>
            <a:off x="527379" y="3297336"/>
            <a:ext cx="34746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algn="ctr"/>
            <a:r>
              <a:rPr lang="es-ES" sz="2400" b="1" dirty="0">
                <a:solidFill>
                  <a:schemeClr val="accent6"/>
                </a:solidFill>
              </a:rPr>
              <a:t>A </a:t>
            </a:r>
            <a:r>
              <a:rPr lang="es-ES" sz="2400" b="1" dirty="0" err="1">
                <a:solidFill>
                  <a:schemeClr val="accent6"/>
                </a:solidFill>
              </a:rPr>
              <a:t>retired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scientist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returns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to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the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lab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to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empty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her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desk</a:t>
            </a:r>
            <a:r>
              <a:rPr lang="es-ES" sz="2400" b="1" dirty="0">
                <a:solidFill>
                  <a:schemeClr val="accent6"/>
                </a:solidFill>
              </a:rPr>
              <a:t>. </a:t>
            </a:r>
          </a:p>
          <a:p>
            <a:pPr algn="ctr"/>
            <a:endParaRPr lang="es-ES" sz="2400" b="1" dirty="0"/>
          </a:p>
          <a:p>
            <a:pPr algn="ctr"/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A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sleepy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lab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technician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handles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equipment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carelessly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algn="ctr"/>
            <a:endParaRPr lang="es-E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A3165C-51D5-4769-C411-61BBE98D05F8}"/>
              </a:ext>
            </a:extLst>
          </p:cNvPr>
          <p:cNvSpPr/>
          <p:nvPr/>
        </p:nvSpPr>
        <p:spPr>
          <a:xfrm>
            <a:off x="8190019" y="3956346"/>
            <a:ext cx="3474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4D1CF3-6FCB-AE2C-0205-AD8EA9DFE6E4}"/>
              </a:ext>
            </a:extLst>
          </p:cNvPr>
          <p:cNvSpPr/>
          <p:nvPr/>
        </p:nvSpPr>
        <p:spPr>
          <a:xfrm>
            <a:off x="8175179" y="2901654"/>
            <a:ext cx="34746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algn="ctr"/>
            <a:r>
              <a:rPr lang="es-ES" sz="2400" b="1" dirty="0">
                <a:solidFill>
                  <a:schemeClr val="accent6"/>
                </a:solidFill>
              </a:rPr>
              <a:t>A </a:t>
            </a:r>
            <a:r>
              <a:rPr lang="es-ES" sz="2400" b="1" dirty="0" err="1">
                <a:solidFill>
                  <a:schemeClr val="accent6"/>
                </a:solidFill>
              </a:rPr>
              <a:t>fervent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supporter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visits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the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lab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to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applaud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the</a:t>
            </a:r>
            <a:r>
              <a:rPr lang="es-ES" sz="2400" b="1" dirty="0">
                <a:solidFill>
                  <a:schemeClr val="accent6"/>
                </a:solidFill>
              </a:rPr>
              <a:t> </a:t>
            </a:r>
            <a:r>
              <a:rPr lang="es-ES" sz="2400" b="1" dirty="0" err="1">
                <a:solidFill>
                  <a:schemeClr val="accent6"/>
                </a:solidFill>
              </a:rPr>
              <a:t>scientists</a:t>
            </a:r>
            <a:r>
              <a:rPr lang="es-ES" sz="2400" b="1" dirty="0">
                <a:solidFill>
                  <a:schemeClr val="accent6"/>
                </a:solidFill>
              </a:rPr>
              <a:t>’ </a:t>
            </a:r>
            <a:r>
              <a:rPr lang="es-ES" sz="2400" b="1" dirty="0" err="1">
                <a:solidFill>
                  <a:schemeClr val="accent6"/>
                </a:solidFill>
              </a:rPr>
              <a:t>work</a:t>
            </a:r>
            <a:r>
              <a:rPr lang="es-ES" sz="2400" b="1" dirty="0">
                <a:solidFill>
                  <a:schemeClr val="accent6"/>
                </a:solidFill>
              </a:rPr>
              <a:t>. </a:t>
            </a:r>
          </a:p>
          <a:p>
            <a:pPr algn="ctr"/>
            <a:endParaRPr lang="es-ES" sz="2400" b="1" dirty="0"/>
          </a:p>
          <a:p>
            <a:pPr algn="ctr"/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A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lab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technician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leaks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footage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scientists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’ cruel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acts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00C200-C340-5C95-C72E-F54266BD1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16732">
            <a:off x="-149725" y="-50036"/>
            <a:ext cx="3446586" cy="21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EA0C8D-40DC-B0E4-CBB0-1399823BE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6858">
            <a:off x="9007861" y="452695"/>
            <a:ext cx="344658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568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52C7D49-B18C-BDB6-8221-58042A4C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1" y="938150"/>
            <a:ext cx="4981698" cy="49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A3165C-51D5-4769-C411-61BBE98D05F8}"/>
              </a:ext>
            </a:extLst>
          </p:cNvPr>
          <p:cNvSpPr/>
          <p:nvPr/>
        </p:nvSpPr>
        <p:spPr>
          <a:xfrm>
            <a:off x="8190019" y="3956346"/>
            <a:ext cx="3474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400" dirty="0"/>
          </a:p>
        </p:txBody>
      </p:sp>
      <p:pic>
        <p:nvPicPr>
          <p:cNvPr id="7" name="Picture 6" descr="A graph showing a graph with green squares&#10;&#10;Description automatically generated with medium confidence">
            <a:extLst>
              <a:ext uri="{FF2B5EF4-FFF2-40B4-BE49-F238E27FC236}">
                <a16:creationId xmlns:a16="http://schemas.microsoft.com/office/drawing/2014/main" id="{7C4B721F-4669-5468-DBFC-281FDE01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22" y="548999"/>
            <a:ext cx="3840000" cy="57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9B764-68BA-0125-843E-1BEDB135B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78" y="548999"/>
            <a:ext cx="38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1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E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DC994-561A-E4E5-3A52-98D14E14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E6BB391-347E-6FF8-7B9C-BDA7E5E9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solidFill>
            <a:srgbClr val="3B1E27"/>
          </a:solidFill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2C3A8F-3601-7C2F-16B4-9E74E04E8E54}"/>
              </a:ext>
            </a:extLst>
          </p:cNvPr>
          <p:cNvSpPr/>
          <p:nvPr/>
        </p:nvSpPr>
        <p:spPr>
          <a:xfrm>
            <a:off x="558561" y="1214932"/>
            <a:ext cx="2968463" cy="3635139"/>
          </a:xfrm>
          <a:prstGeom prst="roundRect">
            <a:avLst/>
          </a:prstGeom>
          <a:solidFill>
            <a:srgbClr val="FFF8F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FE9FF-C950-A4EB-F3AF-3CF847ABC3D9}"/>
              </a:ext>
            </a:extLst>
          </p:cNvPr>
          <p:cNvSpPr txBox="1"/>
          <p:nvPr/>
        </p:nvSpPr>
        <p:spPr>
          <a:xfrm>
            <a:off x="550084" y="3593513"/>
            <a:ext cx="2968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MUSIC </a:t>
            </a:r>
          </a:p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PAST 10PM</a:t>
            </a:r>
          </a:p>
        </p:txBody>
      </p:sp>
      <p:pic>
        <p:nvPicPr>
          <p:cNvPr id="6" name="Picture 5" descr="A no music sign with a red circle&#10;&#10;AI-generated content may be incorrect.">
            <a:extLst>
              <a:ext uri="{FF2B5EF4-FFF2-40B4-BE49-F238E27FC236}">
                <a16:creationId xmlns:a16="http://schemas.microsoft.com/office/drawing/2014/main" id="{81AC9CEF-D3FA-5556-8380-B166F6CE0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8" r="10052" b="28897"/>
          <a:stretch>
            <a:fillRect/>
          </a:stretch>
        </p:blipFill>
        <p:spPr>
          <a:xfrm>
            <a:off x="870677" y="1399589"/>
            <a:ext cx="2362457" cy="20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25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52C7D49-B18C-BDB6-8221-58042A4C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1" y="938150"/>
            <a:ext cx="4981698" cy="49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763A8-F8CE-3E24-E3A6-6683845E3A44}"/>
              </a:ext>
            </a:extLst>
          </p:cNvPr>
          <p:cNvSpPr/>
          <p:nvPr/>
        </p:nvSpPr>
        <p:spPr>
          <a:xfrm>
            <a:off x="527379" y="3297336"/>
            <a:ext cx="34746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algn="ctr"/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A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retired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scientist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returns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lab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empty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her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desk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algn="ctr"/>
            <a:endParaRPr lang="es-ES" sz="2400" b="1" dirty="0"/>
          </a:p>
          <a:p>
            <a:pPr algn="ctr"/>
            <a:r>
              <a:rPr lang="es-ES" sz="2400" b="1" dirty="0">
                <a:solidFill>
                  <a:schemeClr val="accent4"/>
                </a:solidFill>
              </a:rPr>
              <a:t>A </a:t>
            </a:r>
            <a:r>
              <a:rPr lang="es-ES" sz="2400" b="1" dirty="0" err="1">
                <a:solidFill>
                  <a:schemeClr val="accent4"/>
                </a:solidFill>
              </a:rPr>
              <a:t>sleepy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lab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technician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handles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the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equipment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carelessly</a:t>
            </a:r>
            <a:r>
              <a:rPr lang="es-ES" sz="2400" b="1" dirty="0">
                <a:solidFill>
                  <a:schemeClr val="accent4"/>
                </a:solidFill>
              </a:rPr>
              <a:t>. </a:t>
            </a:r>
          </a:p>
          <a:p>
            <a:pPr algn="ctr"/>
            <a:endParaRPr lang="es-E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A3165C-51D5-4769-C411-61BBE98D05F8}"/>
              </a:ext>
            </a:extLst>
          </p:cNvPr>
          <p:cNvSpPr/>
          <p:nvPr/>
        </p:nvSpPr>
        <p:spPr>
          <a:xfrm>
            <a:off x="8190019" y="3956346"/>
            <a:ext cx="3474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4D1CF3-6FCB-AE2C-0205-AD8EA9DFE6E4}"/>
              </a:ext>
            </a:extLst>
          </p:cNvPr>
          <p:cNvSpPr/>
          <p:nvPr/>
        </p:nvSpPr>
        <p:spPr>
          <a:xfrm>
            <a:off x="8175179" y="2901654"/>
            <a:ext cx="34746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algn="ctr"/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A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fervent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supporter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visits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lab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applaud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scientists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es-ES" sz="2400" b="1" dirty="0" err="1">
                <a:solidFill>
                  <a:schemeClr val="bg1">
                    <a:lumMod val="95000"/>
                  </a:schemeClr>
                </a:solidFill>
              </a:rPr>
              <a:t>work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algn="ctr"/>
            <a:endParaRPr lang="es-ES" sz="2400" b="1" dirty="0"/>
          </a:p>
          <a:p>
            <a:pPr algn="ctr"/>
            <a:r>
              <a:rPr lang="es-ES" sz="2400" b="1" dirty="0">
                <a:solidFill>
                  <a:schemeClr val="accent4"/>
                </a:solidFill>
              </a:rPr>
              <a:t>A </a:t>
            </a:r>
            <a:r>
              <a:rPr lang="es-ES" sz="2400" b="1" dirty="0" err="1">
                <a:solidFill>
                  <a:schemeClr val="accent4"/>
                </a:solidFill>
              </a:rPr>
              <a:t>lab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technician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leaks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footage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of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the</a:t>
            </a:r>
            <a:r>
              <a:rPr lang="es-ES" sz="2400" b="1" dirty="0">
                <a:solidFill>
                  <a:schemeClr val="accent4"/>
                </a:solidFill>
              </a:rPr>
              <a:t> </a:t>
            </a:r>
            <a:r>
              <a:rPr lang="es-ES" sz="2400" b="1" dirty="0" err="1">
                <a:solidFill>
                  <a:schemeClr val="accent4"/>
                </a:solidFill>
              </a:rPr>
              <a:t>scientists</a:t>
            </a:r>
            <a:r>
              <a:rPr lang="es-ES" sz="2400" b="1" dirty="0">
                <a:solidFill>
                  <a:schemeClr val="accent4"/>
                </a:solidFill>
              </a:rPr>
              <a:t>’ cruel </a:t>
            </a:r>
            <a:r>
              <a:rPr lang="es-ES" sz="2400" b="1" dirty="0" err="1">
                <a:solidFill>
                  <a:schemeClr val="accent4"/>
                </a:solidFill>
              </a:rPr>
              <a:t>acts</a:t>
            </a:r>
            <a:r>
              <a:rPr lang="es-ES" sz="2400" b="1" dirty="0">
                <a:solidFill>
                  <a:schemeClr val="accent4"/>
                </a:solidFill>
              </a:rPr>
              <a:t>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00C200-C340-5C95-C72E-F54266BD1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16732">
            <a:off x="-149725" y="-50036"/>
            <a:ext cx="3446586" cy="21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EA0C8D-40DC-B0E4-CBB0-1399823BE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6858">
            <a:off x="9007861" y="452695"/>
            <a:ext cx="344658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56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52C7D49-B18C-BDB6-8221-58042A4C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1" y="938150"/>
            <a:ext cx="4981698" cy="49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A3165C-51D5-4769-C411-61BBE98D05F8}"/>
              </a:ext>
            </a:extLst>
          </p:cNvPr>
          <p:cNvSpPr/>
          <p:nvPr/>
        </p:nvSpPr>
        <p:spPr>
          <a:xfrm>
            <a:off x="8190019" y="3956346"/>
            <a:ext cx="3474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DEC7C-457E-6D2F-63E5-9AD90957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24" y="548999"/>
            <a:ext cx="3840000" cy="57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C004F-2FFD-5042-F0F0-188284EDA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76" y="548999"/>
            <a:ext cx="38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2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52C7D49-B18C-BDB6-8221-58042A4C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1" y="938150"/>
            <a:ext cx="4981698" cy="49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A3165C-51D5-4769-C411-61BBE98D05F8}"/>
              </a:ext>
            </a:extLst>
          </p:cNvPr>
          <p:cNvSpPr/>
          <p:nvPr/>
        </p:nvSpPr>
        <p:spPr>
          <a:xfrm>
            <a:off x="8190019" y="3956346"/>
            <a:ext cx="3474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DEC7C-457E-6D2F-63E5-9AD909572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24" y="548999"/>
            <a:ext cx="3840000" cy="57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C004F-2FFD-5042-F0F0-188284EDA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76" y="548999"/>
            <a:ext cx="3840000" cy="576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4C338F-1F1E-6047-0005-3DBA756ABF71}"/>
              </a:ext>
            </a:extLst>
          </p:cNvPr>
          <p:cNvSpPr/>
          <p:nvPr/>
        </p:nvSpPr>
        <p:spPr>
          <a:xfrm>
            <a:off x="114416" y="6217186"/>
            <a:ext cx="11963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/>
              <a:t>2 (</a:t>
            </a:r>
            <a:r>
              <a:rPr lang="es-ES" sz="2400" b="1" dirty="0" err="1"/>
              <a:t>valence</a:t>
            </a:r>
            <a:r>
              <a:rPr lang="es-ES" sz="2400" b="1" dirty="0"/>
              <a:t>: </a:t>
            </a:r>
            <a:r>
              <a:rPr lang="es-ES" sz="2400" b="1" dirty="0" err="1"/>
              <a:t>good</a:t>
            </a:r>
            <a:r>
              <a:rPr lang="es-ES" sz="2400" b="1" dirty="0"/>
              <a:t> vs. </a:t>
            </a:r>
            <a:r>
              <a:rPr lang="es-ES" sz="2400" b="1" dirty="0" err="1"/>
              <a:t>bad</a:t>
            </a:r>
            <a:r>
              <a:rPr lang="es-ES" sz="2400" b="1" dirty="0"/>
              <a:t>) ×</a:t>
            </a:r>
            <a:r>
              <a:rPr lang="es-ES" sz="2400" dirty="0"/>
              <a:t> 2 (</a:t>
            </a:r>
            <a:r>
              <a:rPr lang="es-ES" sz="2400" dirty="0" err="1"/>
              <a:t>text</a:t>
            </a:r>
            <a:r>
              <a:rPr lang="es-ES" sz="2400" dirty="0"/>
              <a:t>: </a:t>
            </a:r>
            <a:r>
              <a:rPr lang="es-ES" sz="2400" dirty="0" err="1"/>
              <a:t>violate</a:t>
            </a:r>
            <a:r>
              <a:rPr lang="es-ES" sz="2400" dirty="0"/>
              <a:t> vs. </a:t>
            </a:r>
            <a:r>
              <a:rPr lang="es-ES" sz="2400" dirty="0" err="1"/>
              <a:t>comply</a:t>
            </a:r>
            <a:r>
              <a:rPr lang="es-ES" sz="2400" dirty="0"/>
              <a:t>) × 2 (</a:t>
            </a:r>
            <a:r>
              <a:rPr lang="es-ES" sz="2400" dirty="0" err="1"/>
              <a:t>purpose</a:t>
            </a:r>
            <a:r>
              <a:rPr lang="es-ES" sz="2400" dirty="0"/>
              <a:t>: </a:t>
            </a:r>
            <a:r>
              <a:rPr lang="es-ES" sz="2400" dirty="0" err="1"/>
              <a:t>violate</a:t>
            </a:r>
            <a:r>
              <a:rPr lang="es-ES" sz="2400" dirty="0"/>
              <a:t> vs. </a:t>
            </a:r>
            <a:r>
              <a:rPr lang="es-ES" sz="2400" dirty="0" err="1"/>
              <a:t>comply</a:t>
            </a:r>
            <a:r>
              <a:rPr lang="es-E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67970-C534-2040-2239-A6E5B5C3FA17}"/>
              </a:ext>
            </a:extLst>
          </p:cNvPr>
          <p:cNvSpPr txBox="1"/>
          <p:nvPr/>
        </p:nvSpPr>
        <p:spPr>
          <a:xfrm>
            <a:off x="3292926" y="312687"/>
            <a:ext cx="5606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200" dirty="0"/>
              <a:t>Purpose × Valence: </a:t>
            </a:r>
            <a:r>
              <a:rPr lang="en-ES" sz="2200" i="1" dirty="0"/>
              <a:t>F</a:t>
            </a:r>
            <a:r>
              <a:rPr lang="en-ES" sz="2200" baseline="-25000" dirty="0"/>
              <a:t>(1, 362)</a:t>
            </a:r>
            <a:r>
              <a:rPr lang="en-ES" sz="2200" dirty="0"/>
              <a:t> = 29.38, p &lt; .001</a:t>
            </a:r>
          </a:p>
        </p:txBody>
      </p:sp>
    </p:spTree>
    <p:extLst>
      <p:ext uri="{BB962C8B-B14F-4D97-AF65-F5344CB8AC3E}">
        <p14:creationId xmlns:p14="http://schemas.microsoft.com/office/powerpoint/2010/main" val="34135891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AE8C94-DBB6-BF42-A110-87012243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n-ES" dirty="0"/>
              <a:t>disagreement &amp; conflict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1F22F9-EA0A-DDA7-642C-89ED48BD4E2B}"/>
              </a:ext>
            </a:extLst>
          </p:cNvPr>
          <p:cNvGraphicFramePr>
            <a:graphicFrameLocks noGrp="1"/>
          </p:cNvGraphicFramePr>
          <p:nvPr/>
        </p:nvGraphicFramePr>
        <p:xfrm>
          <a:off x="756531" y="2815030"/>
          <a:ext cx="7952752" cy="3035472"/>
        </p:xfrm>
        <a:graphic>
          <a:graphicData uri="http://schemas.openxmlformats.org/drawingml/2006/table">
            <a:tbl>
              <a:tblPr firstRow="1" bandRow="1"/>
              <a:tblGrid>
                <a:gridCol w="1988188">
                  <a:extLst>
                    <a:ext uri="{9D8B030D-6E8A-4147-A177-3AD203B41FA5}">
                      <a16:colId xmlns:a16="http://schemas.microsoft.com/office/drawing/2014/main" val="3500122030"/>
                    </a:ext>
                  </a:extLst>
                </a:gridCol>
                <a:gridCol w="1988188">
                  <a:extLst>
                    <a:ext uri="{9D8B030D-6E8A-4147-A177-3AD203B41FA5}">
                      <a16:colId xmlns:a16="http://schemas.microsoft.com/office/drawing/2014/main" val="1965590578"/>
                    </a:ext>
                  </a:extLst>
                </a:gridCol>
                <a:gridCol w="1988188">
                  <a:extLst>
                    <a:ext uri="{9D8B030D-6E8A-4147-A177-3AD203B41FA5}">
                      <a16:colId xmlns:a16="http://schemas.microsoft.com/office/drawing/2014/main" val="3252346271"/>
                    </a:ext>
                  </a:extLst>
                </a:gridCol>
                <a:gridCol w="1988188">
                  <a:extLst>
                    <a:ext uri="{9D8B030D-6E8A-4147-A177-3AD203B41FA5}">
                      <a16:colId xmlns:a16="http://schemas.microsoft.com/office/drawing/2014/main" val="823485060"/>
                    </a:ext>
                  </a:extLst>
                </a:gridCol>
              </a:tblGrid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Participant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Case1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Case2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Case3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54655106"/>
                  </a:ext>
                </a:extLst>
              </a:tr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1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400" dirty="0"/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400" dirty="0"/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400" dirty="0"/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52242"/>
                  </a:ext>
                </a:extLst>
              </a:tr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2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400" dirty="0"/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400" dirty="0"/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400" dirty="0"/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217495"/>
                  </a:ext>
                </a:extLst>
              </a:tr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3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400" dirty="0"/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400" dirty="0"/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400" dirty="0"/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86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6636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A88FB24-28A7-9FA8-1C24-273AFF6E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n-ES" dirty="0"/>
              <a:t>disagreement &amp; conflict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5842A-5BCD-8BC4-1B0A-3BC6CF925ACB}"/>
              </a:ext>
            </a:extLst>
          </p:cNvPr>
          <p:cNvSpPr txBox="1">
            <a:spLocks/>
          </p:cNvSpPr>
          <p:nvPr/>
        </p:nvSpPr>
        <p:spPr>
          <a:xfrm>
            <a:off x="415600" y="2116770"/>
            <a:ext cx="11360800" cy="229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ES" dirty="0"/>
              <a:t>👥   </a:t>
            </a:r>
            <a:r>
              <a:rPr lang="en-ES" b="1" dirty="0"/>
              <a:t>disagreement</a:t>
            </a:r>
            <a:r>
              <a:rPr lang="en-ES" dirty="0"/>
              <a:t> prediction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9BCADB-5CBC-D595-62A8-FAFEF93F8BA2}"/>
              </a:ext>
            </a:extLst>
          </p:cNvPr>
          <p:cNvGraphicFramePr>
            <a:graphicFrameLocks noGrp="1"/>
          </p:cNvGraphicFramePr>
          <p:nvPr/>
        </p:nvGraphicFramePr>
        <p:xfrm>
          <a:off x="756531" y="2815030"/>
          <a:ext cx="7952752" cy="3035472"/>
        </p:xfrm>
        <a:graphic>
          <a:graphicData uri="http://schemas.openxmlformats.org/drawingml/2006/table">
            <a:tbl>
              <a:tblPr firstRow="1" bandRow="1"/>
              <a:tblGrid>
                <a:gridCol w="1988188">
                  <a:extLst>
                    <a:ext uri="{9D8B030D-6E8A-4147-A177-3AD203B41FA5}">
                      <a16:colId xmlns:a16="http://schemas.microsoft.com/office/drawing/2014/main" val="3500122030"/>
                    </a:ext>
                  </a:extLst>
                </a:gridCol>
                <a:gridCol w="1988188">
                  <a:extLst>
                    <a:ext uri="{9D8B030D-6E8A-4147-A177-3AD203B41FA5}">
                      <a16:colId xmlns:a16="http://schemas.microsoft.com/office/drawing/2014/main" val="1965590578"/>
                    </a:ext>
                  </a:extLst>
                </a:gridCol>
                <a:gridCol w="1988188">
                  <a:extLst>
                    <a:ext uri="{9D8B030D-6E8A-4147-A177-3AD203B41FA5}">
                      <a16:colId xmlns:a16="http://schemas.microsoft.com/office/drawing/2014/main" val="3252346271"/>
                    </a:ext>
                  </a:extLst>
                </a:gridCol>
                <a:gridCol w="1988188">
                  <a:extLst>
                    <a:ext uri="{9D8B030D-6E8A-4147-A177-3AD203B41FA5}">
                      <a16:colId xmlns:a16="http://schemas.microsoft.com/office/drawing/2014/main" val="823485060"/>
                    </a:ext>
                  </a:extLst>
                </a:gridCol>
              </a:tblGrid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Participant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Case1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Case2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Case3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54655106"/>
                  </a:ext>
                </a:extLst>
              </a:tr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1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52242"/>
                  </a:ext>
                </a:extLst>
              </a:tr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2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P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P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P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217495"/>
                  </a:ext>
                </a:extLst>
              </a:tr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3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865012"/>
                  </a:ext>
                </a:extLst>
              </a:tr>
            </a:tbl>
          </a:graphicData>
        </a:graphic>
      </p:graphicFrame>
      <p:pic>
        <p:nvPicPr>
          <p:cNvPr id="13" name="Picture 5" descr="Image result for muddy  shoes in house">
            <a:extLst>
              <a:ext uri="{FF2B5EF4-FFF2-40B4-BE49-F238E27FC236}">
                <a16:creationId xmlns:a16="http://schemas.microsoft.com/office/drawing/2014/main" id="{985D1CAC-0630-D4B0-93DD-EAC6B3B9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" r="4084" b="6276"/>
          <a:stretch/>
        </p:blipFill>
        <p:spPr bwMode="auto">
          <a:xfrm>
            <a:off x="3273906" y="2830020"/>
            <a:ext cx="9374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https://lh4.googleusercontent.com/4U7no9ZfCljnoGpfYJOk-trFqy2OoqIUrbj8HNUT2C3c0Vu-djKTr9HX5IIb2yeyUgxSXTl45HdVNP-PsNaE_QjuEz4XZRPBJsQo6H7l1SqW5M4uLZze7dIA1-iUCxXqReifQYEs">
            <a:extLst>
              <a:ext uri="{FF2B5EF4-FFF2-40B4-BE49-F238E27FC236}">
                <a16:creationId xmlns:a16="http://schemas.microsoft.com/office/drawing/2014/main" id="{5E3F02EB-B5E7-974B-0AFA-835EC5AE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" r="6293"/>
          <a:stretch/>
        </p:blipFill>
        <p:spPr bwMode="auto">
          <a:xfrm>
            <a:off x="5213234" y="2830583"/>
            <a:ext cx="9524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7">
            <a:extLst>
              <a:ext uri="{FF2B5EF4-FFF2-40B4-BE49-F238E27FC236}">
                <a16:creationId xmlns:a16="http://schemas.microsoft.com/office/drawing/2014/main" id="{D416757E-8D37-C391-87B4-092338A6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771" y="2830020"/>
            <a:ext cx="95921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00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A88FB24-28A7-9FA8-1C24-273AFF6E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n-ES" dirty="0"/>
              <a:t>disagreement &amp; conflict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5842A-5BCD-8BC4-1B0A-3BC6CF925ACB}"/>
              </a:ext>
            </a:extLst>
          </p:cNvPr>
          <p:cNvSpPr txBox="1">
            <a:spLocks/>
          </p:cNvSpPr>
          <p:nvPr/>
        </p:nvSpPr>
        <p:spPr>
          <a:xfrm>
            <a:off x="415600" y="2116770"/>
            <a:ext cx="11360800" cy="229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en-ES" sz="2800" dirty="0"/>
              <a:t>👤  </a:t>
            </a:r>
            <a:r>
              <a:rPr lang="en-ES" b="1" dirty="0"/>
              <a:t>conflict</a:t>
            </a:r>
            <a:r>
              <a:rPr lang="en-ES" dirty="0"/>
              <a:t> prediction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9BCADB-5CBC-D595-62A8-FAFEF93F8BA2}"/>
              </a:ext>
            </a:extLst>
          </p:cNvPr>
          <p:cNvGraphicFramePr>
            <a:graphicFrameLocks noGrp="1"/>
          </p:cNvGraphicFramePr>
          <p:nvPr/>
        </p:nvGraphicFramePr>
        <p:xfrm>
          <a:off x="756531" y="2815030"/>
          <a:ext cx="7952752" cy="3035472"/>
        </p:xfrm>
        <a:graphic>
          <a:graphicData uri="http://schemas.openxmlformats.org/drawingml/2006/table">
            <a:tbl>
              <a:tblPr firstRow="1" bandRow="1"/>
              <a:tblGrid>
                <a:gridCol w="1988188">
                  <a:extLst>
                    <a:ext uri="{9D8B030D-6E8A-4147-A177-3AD203B41FA5}">
                      <a16:colId xmlns:a16="http://schemas.microsoft.com/office/drawing/2014/main" val="3500122030"/>
                    </a:ext>
                  </a:extLst>
                </a:gridCol>
                <a:gridCol w="1988188">
                  <a:extLst>
                    <a:ext uri="{9D8B030D-6E8A-4147-A177-3AD203B41FA5}">
                      <a16:colId xmlns:a16="http://schemas.microsoft.com/office/drawing/2014/main" val="1965590578"/>
                    </a:ext>
                  </a:extLst>
                </a:gridCol>
                <a:gridCol w="1988188">
                  <a:extLst>
                    <a:ext uri="{9D8B030D-6E8A-4147-A177-3AD203B41FA5}">
                      <a16:colId xmlns:a16="http://schemas.microsoft.com/office/drawing/2014/main" val="3252346271"/>
                    </a:ext>
                  </a:extLst>
                </a:gridCol>
                <a:gridCol w="1988188">
                  <a:extLst>
                    <a:ext uri="{9D8B030D-6E8A-4147-A177-3AD203B41FA5}">
                      <a16:colId xmlns:a16="http://schemas.microsoft.com/office/drawing/2014/main" val="823485060"/>
                    </a:ext>
                  </a:extLst>
                </a:gridCol>
              </a:tblGrid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Participant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Case1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Case2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1" dirty="0"/>
                        <a:t>Case3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54655106"/>
                  </a:ext>
                </a:extLst>
              </a:tr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1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P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52242"/>
                  </a:ext>
                </a:extLst>
              </a:tr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2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P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217495"/>
                  </a:ext>
                </a:extLst>
              </a:tr>
              <a:tr h="758868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3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P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T</a:t>
                      </a:r>
                    </a:p>
                  </a:txBody>
                  <a:tcPr marL="121920" marR="121920" marT="60960" marB="6096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865012"/>
                  </a:ext>
                </a:extLst>
              </a:tr>
            </a:tbl>
          </a:graphicData>
        </a:graphic>
      </p:graphicFrame>
      <p:pic>
        <p:nvPicPr>
          <p:cNvPr id="13" name="Picture 5" descr="Image result for muddy  shoes in house">
            <a:extLst>
              <a:ext uri="{FF2B5EF4-FFF2-40B4-BE49-F238E27FC236}">
                <a16:creationId xmlns:a16="http://schemas.microsoft.com/office/drawing/2014/main" id="{985D1CAC-0630-D4B0-93DD-EAC6B3B9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" r="4084" b="6276"/>
          <a:stretch/>
        </p:blipFill>
        <p:spPr bwMode="auto">
          <a:xfrm>
            <a:off x="3273906" y="2830020"/>
            <a:ext cx="9374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https://lh4.googleusercontent.com/4U7no9ZfCljnoGpfYJOk-trFqy2OoqIUrbj8HNUT2C3c0Vu-djKTr9HX5IIb2yeyUgxSXTl45HdVNP-PsNaE_QjuEz4XZRPBJsQo6H7l1SqW5M4uLZze7dIA1-iUCxXqReifQYEs">
            <a:extLst>
              <a:ext uri="{FF2B5EF4-FFF2-40B4-BE49-F238E27FC236}">
                <a16:creationId xmlns:a16="http://schemas.microsoft.com/office/drawing/2014/main" id="{5E3F02EB-B5E7-974B-0AFA-835EC5AE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" r="6293"/>
          <a:stretch/>
        </p:blipFill>
        <p:spPr bwMode="auto">
          <a:xfrm>
            <a:off x="5213234" y="2830583"/>
            <a:ext cx="9524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7">
            <a:extLst>
              <a:ext uri="{FF2B5EF4-FFF2-40B4-BE49-F238E27FC236}">
                <a16:creationId xmlns:a16="http://schemas.microsoft.com/office/drawing/2014/main" id="{D416757E-8D37-C391-87B4-092338A6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771" y="2830020"/>
            <a:ext cx="95921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5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0E26F2-3373-336C-BBFD-72D7A6A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n-GB" dirty="0"/>
              <a:t>b</a:t>
            </a:r>
            <a:r>
              <a:rPr lang="en-ES" dirty="0"/>
              <a:t>y-participant regression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E4AA0C-FEC0-E3FD-D81E-3426078FB571}"/>
              </a:ext>
            </a:extLst>
          </p:cNvPr>
          <p:cNvSpPr txBox="1">
            <a:spLocks/>
          </p:cNvSpPr>
          <p:nvPr/>
        </p:nvSpPr>
        <p:spPr>
          <a:xfrm>
            <a:off x="3255962" y="4276982"/>
            <a:ext cx="5680075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sz="2400" dirty="0">
                <a:latin typeface="Aptos" panose="020B0004020202020204" pitchFamily="34" charset="0"/>
              </a:rPr>
              <a:t>r</a:t>
            </a:r>
            <a:r>
              <a:rPr lang="en-ES" sz="2400" dirty="0">
                <a:latin typeface="Aptos" panose="020B0004020202020204" pitchFamily="34" charset="0"/>
              </a:rPr>
              <a:t>esponse</a:t>
            </a:r>
            <a:r>
              <a:rPr lang="en-ES" sz="2400" i="1" dirty="0">
                <a:latin typeface="Aptos" panose="020B0004020202020204" pitchFamily="34" charset="0"/>
              </a:rPr>
              <a:t> = </a:t>
            </a:r>
            <a:r>
              <a:rPr lang="en-ES" sz="2400" b="1" i="1" dirty="0">
                <a:latin typeface="Aptos" panose="020B0004020202020204" pitchFamily="34" charset="0"/>
              </a:rPr>
              <a:t>x</a:t>
            </a:r>
            <a:r>
              <a:rPr lang="en-ES" sz="2400" i="1" dirty="0">
                <a:latin typeface="Aptos" panose="020B0004020202020204" pitchFamily="34" charset="0"/>
              </a:rPr>
              <a:t> * </a:t>
            </a:r>
            <a:r>
              <a:rPr lang="en-ES" sz="2400" dirty="0">
                <a:latin typeface="Aptos" panose="020B0004020202020204" pitchFamily="34" charset="0"/>
              </a:rPr>
              <a:t>text</a:t>
            </a:r>
            <a:r>
              <a:rPr lang="en-ES" sz="2400" i="1" dirty="0">
                <a:latin typeface="Aptos" panose="020B0004020202020204" pitchFamily="34" charset="0"/>
              </a:rPr>
              <a:t> + </a:t>
            </a:r>
            <a:r>
              <a:rPr lang="en-ES" sz="2400" b="1" i="1" dirty="0">
                <a:latin typeface="Aptos" panose="020B0004020202020204" pitchFamily="34" charset="0"/>
              </a:rPr>
              <a:t>y</a:t>
            </a:r>
            <a:r>
              <a:rPr lang="en-ES" sz="2400" i="1" dirty="0">
                <a:latin typeface="Aptos" panose="020B0004020202020204" pitchFamily="34" charset="0"/>
              </a:rPr>
              <a:t> * </a:t>
            </a:r>
            <a:r>
              <a:rPr lang="en-ES" sz="2400" dirty="0">
                <a:latin typeface="Aptos" panose="020B0004020202020204" pitchFamily="34" charset="0"/>
              </a:rPr>
              <a:t>purpose</a:t>
            </a:r>
            <a:r>
              <a:rPr lang="en-ES" sz="2400" i="1" dirty="0">
                <a:latin typeface="Aptos" panose="020B0004020202020204" pitchFamily="34" charset="0"/>
              </a:rPr>
              <a:t> + 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5710-9843-0AF3-E631-E2A13C68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23"/>
          <a:stretch/>
        </p:blipFill>
        <p:spPr>
          <a:xfrm rot="20662620">
            <a:off x="466682" y="2062796"/>
            <a:ext cx="4320000" cy="19265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478A40-427B-4242-A50C-1D067A3DA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61"/>
          <a:stretch/>
        </p:blipFill>
        <p:spPr>
          <a:xfrm rot="1348157">
            <a:off x="7502888" y="2260510"/>
            <a:ext cx="4248360" cy="19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867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0E26F2-3373-336C-BBFD-72D7A6A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n-GB" dirty="0"/>
              <a:t>b</a:t>
            </a:r>
            <a:r>
              <a:rPr lang="en-ES" dirty="0"/>
              <a:t>y-participant regression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E4AA0C-FEC0-E3FD-D81E-3426078FB571}"/>
              </a:ext>
            </a:extLst>
          </p:cNvPr>
          <p:cNvSpPr txBox="1">
            <a:spLocks/>
          </p:cNvSpPr>
          <p:nvPr/>
        </p:nvSpPr>
        <p:spPr>
          <a:xfrm>
            <a:off x="3255962" y="4276982"/>
            <a:ext cx="5680075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sz="2400" dirty="0">
                <a:latin typeface="Aptos" panose="020B0004020202020204" pitchFamily="34" charset="0"/>
              </a:rPr>
              <a:t>r</a:t>
            </a:r>
            <a:r>
              <a:rPr lang="en-ES" sz="2400" dirty="0">
                <a:latin typeface="Aptos" panose="020B0004020202020204" pitchFamily="34" charset="0"/>
              </a:rPr>
              <a:t>esponse</a:t>
            </a:r>
            <a:r>
              <a:rPr lang="en-ES" sz="2400" i="1" dirty="0">
                <a:latin typeface="Aptos" panose="020B0004020202020204" pitchFamily="34" charset="0"/>
              </a:rPr>
              <a:t> = </a:t>
            </a:r>
            <a:r>
              <a:rPr lang="en-ES" sz="2400" b="1" i="1" dirty="0">
                <a:latin typeface="Aptos" panose="020B0004020202020204" pitchFamily="34" charset="0"/>
              </a:rPr>
              <a:t>x</a:t>
            </a:r>
            <a:r>
              <a:rPr lang="en-ES" sz="2400" i="1" dirty="0">
                <a:latin typeface="Aptos" panose="020B0004020202020204" pitchFamily="34" charset="0"/>
              </a:rPr>
              <a:t> * </a:t>
            </a:r>
            <a:r>
              <a:rPr lang="en-ES" sz="2400" dirty="0">
                <a:latin typeface="Aptos" panose="020B0004020202020204" pitchFamily="34" charset="0"/>
              </a:rPr>
              <a:t>text</a:t>
            </a:r>
            <a:r>
              <a:rPr lang="en-ES" sz="2400" i="1" dirty="0">
                <a:latin typeface="Aptos" panose="020B0004020202020204" pitchFamily="34" charset="0"/>
              </a:rPr>
              <a:t> + </a:t>
            </a:r>
            <a:r>
              <a:rPr lang="en-ES" sz="2400" b="1" i="1" dirty="0">
                <a:latin typeface="Aptos" panose="020B0004020202020204" pitchFamily="34" charset="0"/>
              </a:rPr>
              <a:t>y</a:t>
            </a:r>
            <a:r>
              <a:rPr lang="en-ES" sz="2400" i="1" dirty="0">
                <a:latin typeface="Aptos" panose="020B0004020202020204" pitchFamily="34" charset="0"/>
              </a:rPr>
              <a:t> * </a:t>
            </a:r>
            <a:r>
              <a:rPr lang="en-ES" sz="2400" dirty="0">
                <a:latin typeface="Aptos" panose="020B0004020202020204" pitchFamily="34" charset="0"/>
              </a:rPr>
              <a:t>purpose</a:t>
            </a:r>
            <a:r>
              <a:rPr lang="en-ES" sz="2400" i="1" dirty="0">
                <a:latin typeface="Aptos" panose="020B0004020202020204" pitchFamily="34" charset="0"/>
              </a:rPr>
              <a:t> + 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5710-9843-0AF3-E631-E2A13C68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23"/>
          <a:stretch/>
        </p:blipFill>
        <p:spPr>
          <a:xfrm rot="20662620">
            <a:off x="466682" y="2062796"/>
            <a:ext cx="4320000" cy="1926589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EB7E95C-A3DE-77C1-692B-C523E561F60F}"/>
              </a:ext>
            </a:extLst>
          </p:cNvPr>
          <p:cNvSpPr txBox="1">
            <a:spLocks/>
          </p:cNvSpPr>
          <p:nvPr/>
        </p:nvSpPr>
        <p:spPr>
          <a:xfrm>
            <a:off x="1366682" y="5307650"/>
            <a:ext cx="252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Font typeface="Arial" panose="020B0604020202020204" pitchFamily="34" charset="0"/>
              <a:buNone/>
            </a:pPr>
            <a:r>
              <a:rPr lang="es-ES" sz="2400" i="1" dirty="0">
                <a:latin typeface="Aptos" panose="020B0004020202020204" pitchFamily="34" charset="0"/>
              </a:rPr>
              <a:t>x </a:t>
            </a:r>
            <a:r>
              <a:rPr lang="es-ES" sz="2400" dirty="0">
                <a:latin typeface="Aptos" panose="020B0004020202020204" pitchFamily="34" charset="0"/>
              </a:rPr>
              <a:t>= 0 OR </a:t>
            </a:r>
            <a:r>
              <a:rPr lang="es-ES" sz="2400" i="1" dirty="0">
                <a:latin typeface="Aptos" panose="020B0004020202020204" pitchFamily="34" charset="0"/>
              </a:rPr>
              <a:t>y</a:t>
            </a:r>
            <a:r>
              <a:rPr lang="es-ES" sz="2400" dirty="0">
                <a:latin typeface="Aptos" panose="020B0004020202020204" pitchFamily="34" charset="0"/>
              </a:rPr>
              <a:t> = 0</a:t>
            </a:r>
            <a:endParaRPr lang="en-ES" sz="2400" dirty="0">
              <a:latin typeface="Aptos" panose="020B0004020202020204" pitchFamily="34" charset="0"/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6DEAD36-1ED7-569A-D127-7D229256DD33}"/>
              </a:ext>
            </a:extLst>
          </p:cNvPr>
          <p:cNvSpPr txBox="1">
            <a:spLocks/>
          </p:cNvSpPr>
          <p:nvPr/>
        </p:nvSpPr>
        <p:spPr>
          <a:xfrm>
            <a:off x="8026621" y="5307650"/>
            <a:ext cx="2520000" cy="517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Font typeface="Arial" panose="020B0604020202020204" pitchFamily="34" charset="0"/>
              <a:buNone/>
            </a:pPr>
            <a:r>
              <a:rPr lang="es-ES" sz="2400" i="1" dirty="0">
                <a:latin typeface="Aptos" panose="020B0004020202020204" pitchFamily="34" charset="0"/>
              </a:rPr>
              <a:t>x</a:t>
            </a:r>
            <a:r>
              <a:rPr lang="es-ES" sz="2400" dirty="0">
                <a:latin typeface="Aptos" panose="020B0004020202020204" pitchFamily="34" charset="0"/>
              </a:rPr>
              <a:t> &gt; 0 AND </a:t>
            </a:r>
            <a:r>
              <a:rPr lang="es-ES" sz="2400" i="1" dirty="0">
                <a:latin typeface="Aptos" panose="020B0004020202020204" pitchFamily="34" charset="0"/>
              </a:rPr>
              <a:t>y</a:t>
            </a:r>
            <a:r>
              <a:rPr lang="es-ES" sz="2400" dirty="0">
                <a:latin typeface="Aptos" panose="020B0004020202020204" pitchFamily="34" charset="0"/>
              </a:rPr>
              <a:t> &gt; 0</a:t>
            </a:r>
            <a:endParaRPr lang="en-ES" sz="2400" dirty="0">
              <a:latin typeface="Aptos" panose="020B00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478A40-427B-4242-A50C-1D067A3DA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61"/>
          <a:stretch/>
        </p:blipFill>
        <p:spPr>
          <a:xfrm rot="1348157">
            <a:off x="7502888" y="2260510"/>
            <a:ext cx="4248360" cy="19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0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9729BA-C77B-5CD0-3366-830F1A58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67"/>
          <a:stretch/>
        </p:blipFill>
        <p:spPr>
          <a:xfrm>
            <a:off x="561448" y="2503323"/>
            <a:ext cx="5144408" cy="27797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B92B37-9AFC-B7B2-FDF7-15C04487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n-GB" dirty="0"/>
              <a:t>b</a:t>
            </a:r>
            <a:r>
              <a:rPr lang="en-ES" dirty="0"/>
              <a:t>y-participant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7BF84-47D5-92A3-63A3-EBAC1A9170F4}"/>
              </a:ext>
            </a:extLst>
          </p:cNvPr>
          <p:cNvSpPr txBox="1"/>
          <p:nvPr/>
        </p:nvSpPr>
        <p:spPr>
          <a:xfrm>
            <a:off x="6230875" y="2459504"/>
            <a:ext cx="52765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400" dirty="0"/>
              <a:t>convenience</a:t>
            </a:r>
            <a:r>
              <a:rPr lang="en-ES" sz="3000" dirty="0"/>
              <a:t> (</a:t>
            </a:r>
            <a:r>
              <a:rPr lang="en-ES" sz="3000" i="1" dirty="0"/>
              <a:t>n</a:t>
            </a:r>
            <a:r>
              <a:rPr lang="en-ES" sz="3000" dirty="0"/>
              <a:t> ~ 150) </a:t>
            </a:r>
            <a:r>
              <a:rPr lang="en-ES" sz="2400" dirty="0"/>
              <a:t>&amp; nationally representative </a:t>
            </a:r>
            <a:r>
              <a:rPr lang="en-ES" sz="3000" dirty="0"/>
              <a:t>(</a:t>
            </a:r>
            <a:r>
              <a:rPr lang="en-ES" sz="3000" i="1" dirty="0"/>
              <a:t>n</a:t>
            </a:r>
            <a:r>
              <a:rPr lang="en-ES" sz="3000" dirty="0"/>
              <a:t> ~ 360) </a:t>
            </a:r>
            <a:r>
              <a:rPr lang="en-ES" sz="2400" dirty="0"/>
              <a:t>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3000" dirty="0"/>
          </a:p>
          <a:p>
            <a:r>
              <a:rPr lang="en-ES" sz="3000" dirty="0"/>
              <a:t>20 - 40 </a:t>
            </a:r>
            <a:r>
              <a:rPr lang="en-ES" sz="2400" dirty="0"/>
              <a:t>observations per participant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4B519-64B2-F4F2-4BF2-642AA7F70E05}"/>
              </a:ext>
            </a:extLst>
          </p:cNvPr>
          <p:cNvSpPr txBox="1"/>
          <p:nvPr/>
        </p:nvSpPr>
        <p:spPr>
          <a:xfrm>
            <a:off x="7239001" y="6264633"/>
            <a:ext cx="453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2400" dirty="0"/>
              <a:t>Almeida et al., 2025, </a:t>
            </a:r>
            <a:r>
              <a:rPr lang="it-IT" sz="2400" i="1" dirty="0" err="1"/>
              <a:t>J</a:t>
            </a:r>
            <a:r>
              <a:rPr lang="it-IT" sz="2400" i="1" dirty="0"/>
              <a:t> Res Pers</a:t>
            </a:r>
            <a:endParaRPr lang="en-ES" sz="2400" i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048ED20-698C-6DE7-FEC6-3DD43854E6E2}"/>
              </a:ext>
            </a:extLst>
          </p:cNvPr>
          <p:cNvSpPr txBox="1">
            <a:spLocks/>
          </p:cNvSpPr>
          <p:nvPr/>
        </p:nvSpPr>
        <p:spPr>
          <a:xfrm>
            <a:off x="1098151" y="2373286"/>
            <a:ext cx="4433220" cy="4148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en-ES" sz="1800" dirty="0"/>
              <a:t>👥   </a:t>
            </a:r>
            <a:r>
              <a:rPr lang="en-ES" sz="1800" b="1" dirty="0"/>
              <a:t>disagreement	 </a:t>
            </a:r>
            <a:r>
              <a:rPr lang="en-ES" sz="1800" dirty="0"/>
              <a:t>👤  </a:t>
            </a:r>
            <a:r>
              <a:rPr lang="en-ES" sz="1800" b="1" dirty="0"/>
              <a:t>conflict</a:t>
            </a:r>
            <a:endParaRPr lang="en-E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ES" sz="1800" b="1" dirty="0"/>
              <a:t> </a:t>
            </a:r>
            <a:endParaRPr lang="en-ES" sz="1800" dirty="0"/>
          </a:p>
        </p:txBody>
      </p:sp>
    </p:spTree>
    <p:extLst>
      <p:ext uri="{BB962C8B-B14F-4D97-AF65-F5344CB8AC3E}">
        <p14:creationId xmlns:p14="http://schemas.microsoft.com/office/powerpoint/2010/main" val="9592021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87D0D-E51F-F282-7FA3-271D0E82A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33" b="13858"/>
          <a:stretch/>
        </p:blipFill>
        <p:spPr>
          <a:xfrm>
            <a:off x="6486144" y="1854099"/>
            <a:ext cx="5144408" cy="3127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B03888-2805-3D48-0FE5-0495CA818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67"/>
          <a:stretch/>
        </p:blipFill>
        <p:spPr>
          <a:xfrm>
            <a:off x="561448" y="2503323"/>
            <a:ext cx="5144408" cy="27797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4EB2B7-824F-575B-CB3B-917AD824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n-GB" dirty="0"/>
              <a:t>b</a:t>
            </a:r>
            <a:r>
              <a:rPr lang="en-ES" dirty="0"/>
              <a:t>y-participant regression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B97693-B35C-1EDA-CF5D-C16591385E97}"/>
              </a:ext>
            </a:extLst>
          </p:cNvPr>
          <p:cNvSpPr txBox="1">
            <a:spLocks/>
          </p:cNvSpPr>
          <p:nvPr/>
        </p:nvSpPr>
        <p:spPr>
          <a:xfrm>
            <a:off x="1098151" y="2373286"/>
            <a:ext cx="4433220" cy="4148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en-ES" sz="1800" dirty="0"/>
              <a:t>👥   </a:t>
            </a:r>
            <a:r>
              <a:rPr lang="en-ES" sz="1800" b="1" dirty="0"/>
              <a:t>disagreement	 </a:t>
            </a:r>
            <a:r>
              <a:rPr lang="en-ES" sz="1800" dirty="0"/>
              <a:t>👤  </a:t>
            </a:r>
            <a:r>
              <a:rPr lang="en-ES" sz="1800" b="1" dirty="0"/>
              <a:t>conflict</a:t>
            </a:r>
            <a:endParaRPr lang="en-E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ES" sz="1800" b="1" dirty="0"/>
              <a:t> </a:t>
            </a:r>
            <a:endParaRPr lang="en-E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28BF1F-B128-A62D-D5AE-363E49689FDF}"/>
              </a:ext>
            </a:extLst>
          </p:cNvPr>
          <p:cNvSpPr/>
          <p:nvPr/>
        </p:nvSpPr>
        <p:spPr>
          <a:xfrm>
            <a:off x="6579476" y="4729655"/>
            <a:ext cx="388883" cy="420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0C446-1718-ED1E-9C21-690A035214E7}"/>
              </a:ext>
            </a:extLst>
          </p:cNvPr>
          <p:cNvSpPr txBox="1"/>
          <p:nvPr/>
        </p:nvSpPr>
        <p:spPr>
          <a:xfrm>
            <a:off x="7239001" y="6264633"/>
            <a:ext cx="453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2400" dirty="0"/>
              <a:t>Almeida et al., 2025, </a:t>
            </a:r>
            <a:r>
              <a:rPr lang="it-IT" sz="2400" i="1" dirty="0" err="1"/>
              <a:t>J</a:t>
            </a:r>
            <a:r>
              <a:rPr lang="it-IT" sz="2400" i="1" dirty="0"/>
              <a:t> Res Pers</a:t>
            </a:r>
            <a:endParaRPr lang="en-ES" sz="2400" i="1" dirty="0"/>
          </a:p>
        </p:txBody>
      </p:sp>
    </p:spTree>
    <p:extLst>
      <p:ext uri="{BB962C8B-B14F-4D97-AF65-F5344CB8AC3E}">
        <p14:creationId xmlns:p14="http://schemas.microsoft.com/office/powerpoint/2010/main" val="293745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5A1A0-0DB3-E983-6117-20594C5FA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EFAA155-B605-E3B5-5A27-73F3D53C2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1568" y="-376519"/>
            <a:ext cx="16141718" cy="80708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78E7F6-3560-79E5-E401-181D3A94FA01}"/>
              </a:ext>
            </a:extLst>
          </p:cNvPr>
          <p:cNvSpPr/>
          <p:nvPr/>
        </p:nvSpPr>
        <p:spPr>
          <a:xfrm>
            <a:off x="4115441" y="1989000"/>
            <a:ext cx="3413736" cy="2880000"/>
          </a:xfrm>
          <a:prstGeom prst="rect">
            <a:avLst/>
          </a:prstGeom>
          <a:solidFill>
            <a:srgbClr val="E2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32A1C9-FD07-A6A4-B866-5ED5B2AC9919}"/>
              </a:ext>
            </a:extLst>
          </p:cNvPr>
          <p:cNvSpPr/>
          <p:nvPr/>
        </p:nvSpPr>
        <p:spPr>
          <a:xfrm>
            <a:off x="558561" y="1214932"/>
            <a:ext cx="2968463" cy="3635139"/>
          </a:xfrm>
          <a:prstGeom prst="roundRect">
            <a:avLst/>
          </a:prstGeom>
          <a:solidFill>
            <a:srgbClr val="FFF8F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1A515-6291-B76C-6323-40E7B8CC571A}"/>
              </a:ext>
            </a:extLst>
          </p:cNvPr>
          <p:cNvSpPr txBox="1"/>
          <p:nvPr/>
        </p:nvSpPr>
        <p:spPr>
          <a:xfrm>
            <a:off x="550084" y="3593513"/>
            <a:ext cx="2968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MUSIC </a:t>
            </a:r>
          </a:p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PAST 10PM</a:t>
            </a:r>
          </a:p>
        </p:txBody>
      </p:sp>
      <p:pic>
        <p:nvPicPr>
          <p:cNvPr id="9" name="Picture 8" descr="A no music sign with a red circle&#10;&#10;AI-generated content may be incorrect.">
            <a:extLst>
              <a:ext uri="{FF2B5EF4-FFF2-40B4-BE49-F238E27FC236}">
                <a16:creationId xmlns:a16="http://schemas.microsoft.com/office/drawing/2014/main" id="{0AF85F2C-76DB-521A-6BD4-55F6F8E05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8" r="10052" b="28897"/>
          <a:stretch>
            <a:fillRect/>
          </a:stretch>
        </p:blipFill>
        <p:spPr>
          <a:xfrm>
            <a:off x="870677" y="1399589"/>
            <a:ext cx="2362457" cy="2029411"/>
          </a:xfrm>
          <a:prstGeom prst="rect">
            <a:avLst/>
          </a:prstGeom>
        </p:spPr>
      </p:pic>
      <p:pic>
        <p:nvPicPr>
          <p:cNvPr id="10" name="Picture 9" descr="A screenshot of a cartoon&#10;&#10;AI-generated content may be incorrect.">
            <a:extLst>
              <a:ext uri="{FF2B5EF4-FFF2-40B4-BE49-F238E27FC236}">
                <a16:creationId xmlns:a16="http://schemas.microsoft.com/office/drawing/2014/main" id="{F693860B-CC1A-468E-F905-EC6B8DDC948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23407" r="50457" b="31764"/>
          <a:stretch>
            <a:fillRect/>
          </a:stretch>
        </p:blipFill>
        <p:spPr>
          <a:xfrm>
            <a:off x="4585402" y="2485434"/>
            <a:ext cx="2554814" cy="182448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8C7DA0-18F8-FC5E-99AD-2E4C1D660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089778"/>
              </p:ext>
            </p:extLst>
          </p:nvPr>
        </p:nvGraphicFramePr>
        <p:xfrm>
          <a:off x="558561" y="5041700"/>
          <a:ext cx="10972771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479">
                  <a:extLst>
                    <a:ext uri="{9D8B030D-6E8A-4147-A177-3AD203B41FA5}">
                      <a16:colId xmlns:a16="http://schemas.microsoft.com/office/drawing/2014/main" val="872104742"/>
                    </a:ext>
                  </a:extLst>
                </a:gridCol>
                <a:gridCol w="3398520">
                  <a:extLst>
                    <a:ext uri="{9D8B030D-6E8A-4147-A177-3AD203B41FA5}">
                      <a16:colId xmlns:a16="http://schemas.microsoft.com/office/drawing/2014/main" val="2075644919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366511837"/>
                    </a:ext>
                  </a:extLst>
                </a:gridCol>
                <a:gridCol w="3408412">
                  <a:extLst>
                    <a:ext uri="{9D8B030D-6E8A-4147-A177-3AD203B41FA5}">
                      <a16:colId xmlns:a16="http://schemas.microsoft.com/office/drawing/2014/main" val="175025023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Textualist verdict: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4971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Purposivist verdict: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9597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B9B614-1D58-AB76-4E9D-3BCF58F40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519412"/>
              </p:ext>
            </p:extLst>
          </p:nvPr>
        </p:nvGraphicFramePr>
        <p:xfrm>
          <a:off x="3821551" y="1214932"/>
          <a:ext cx="797843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217">
                  <a:extLst>
                    <a:ext uri="{9D8B030D-6E8A-4147-A177-3AD203B41FA5}">
                      <a16:colId xmlns:a16="http://schemas.microsoft.com/office/drawing/2014/main" val="2503121591"/>
                    </a:ext>
                  </a:extLst>
                </a:gridCol>
                <a:gridCol w="3989217">
                  <a:extLst>
                    <a:ext uri="{9D8B030D-6E8A-4147-A177-3AD203B41FA5}">
                      <a16:colId xmlns:a16="http://schemas.microsoft.com/office/drawing/2014/main" val="262037833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Humming</a:t>
                      </a:r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a lullaby to one’s crying baby at 1AM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2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51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425E56E-3D7F-0928-C8BE-743606D94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054049"/>
              </p:ext>
            </p:extLst>
          </p:nvPr>
        </p:nvGraphicFramePr>
        <p:xfrm>
          <a:off x="609615" y="519546"/>
          <a:ext cx="10972770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770">
                  <a:extLst>
                    <a:ext uri="{9D8B030D-6E8A-4147-A177-3AD203B41FA5}">
                      <a16:colId xmlns:a16="http://schemas.microsoft.com/office/drawing/2014/main" val="18213880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noProof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Which behaviors are against the rule?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94663"/>
                  </a:ext>
                </a:extLst>
              </a:tr>
            </a:tbl>
          </a:graphicData>
        </a:graphic>
      </p:graphicFrame>
      <p:pic>
        <p:nvPicPr>
          <p:cNvPr id="19" name="Picture 2" descr="Resultado de imagem para h. l. a. hart">
            <a:extLst>
              <a:ext uri="{FF2B5EF4-FFF2-40B4-BE49-F238E27FC236}">
                <a16:creationId xmlns:a16="http://schemas.microsoft.com/office/drawing/2014/main" id="{26D7F8F9-AC1D-1251-1E90-CC704134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7" y="5083274"/>
            <a:ext cx="382992" cy="432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4">
            <a:extLst>
              <a:ext uri="{FF2B5EF4-FFF2-40B4-BE49-F238E27FC236}">
                <a16:creationId xmlns:a16="http://schemas.microsoft.com/office/drawing/2014/main" id="{49F490CB-59AC-656E-DC4D-6B0145E0F1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093"/>
          <a:stretch/>
        </p:blipFill>
        <p:spPr>
          <a:xfrm>
            <a:off x="340745" y="5636671"/>
            <a:ext cx="418677" cy="432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930976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87D0D-E51F-F282-7FA3-271D0E82A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33"/>
          <a:stretch/>
        </p:blipFill>
        <p:spPr>
          <a:xfrm>
            <a:off x="6486144" y="1854099"/>
            <a:ext cx="5144408" cy="4078224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A2504AA-E75A-3B11-A188-71B8837A421F}"/>
              </a:ext>
            </a:extLst>
          </p:cNvPr>
          <p:cNvSpPr txBox="1">
            <a:spLocks/>
          </p:cNvSpPr>
          <p:nvPr/>
        </p:nvSpPr>
        <p:spPr>
          <a:xfrm>
            <a:off x="415600" y="5486400"/>
            <a:ext cx="5875472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 algn="ctr">
              <a:buNone/>
            </a:pPr>
            <a:r>
              <a:rPr lang="en-GB" sz="2000" dirty="0"/>
              <a:t>60% (C) and 69% (NR) fit  </a:t>
            </a:r>
            <a:r>
              <a:rPr lang="en-ES" sz="2000" dirty="0"/>
              <a:t>👤 </a:t>
            </a:r>
            <a:r>
              <a:rPr lang="en-ES" sz="2000" b="1" dirty="0"/>
              <a:t>conflict</a:t>
            </a:r>
            <a:endParaRPr lang="en-GB" sz="2000" b="1" dirty="0"/>
          </a:p>
          <a:p>
            <a:pPr marL="152396" indent="0" algn="ctr">
              <a:buNone/>
            </a:pPr>
            <a:r>
              <a:rPr lang="en-GB" sz="2000" dirty="0"/>
              <a:t>40% (C) and 31% (NR) fit </a:t>
            </a:r>
            <a:r>
              <a:rPr lang="en-ES" sz="2000" dirty="0"/>
              <a:t>👥 </a:t>
            </a:r>
            <a:r>
              <a:rPr lang="en-ES" sz="2000" b="1" dirty="0"/>
              <a:t>disagreement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03888-2805-3D48-0FE5-0495CA818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67"/>
          <a:stretch/>
        </p:blipFill>
        <p:spPr>
          <a:xfrm>
            <a:off x="561448" y="2503323"/>
            <a:ext cx="5144408" cy="27797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4EB2B7-824F-575B-CB3B-917AD824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n-GB" dirty="0"/>
              <a:t>b</a:t>
            </a:r>
            <a:r>
              <a:rPr lang="en-ES" dirty="0"/>
              <a:t>y-participant regression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B97693-B35C-1EDA-CF5D-C16591385E97}"/>
              </a:ext>
            </a:extLst>
          </p:cNvPr>
          <p:cNvSpPr txBox="1">
            <a:spLocks/>
          </p:cNvSpPr>
          <p:nvPr/>
        </p:nvSpPr>
        <p:spPr>
          <a:xfrm>
            <a:off x="1098151" y="2373286"/>
            <a:ext cx="4433220" cy="4148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en-ES" sz="1800" dirty="0"/>
              <a:t>👥   </a:t>
            </a:r>
            <a:r>
              <a:rPr lang="en-ES" sz="1800" b="1" dirty="0"/>
              <a:t>disagreement	 </a:t>
            </a:r>
            <a:r>
              <a:rPr lang="en-ES" sz="1800" dirty="0"/>
              <a:t>👤  </a:t>
            </a:r>
            <a:r>
              <a:rPr lang="en-ES" sz="1800" b="1" dirty="0"/>
              <a:t>conflict</a:t>
            </a:r>
            <a:endParaRPr lang="en-ES" sz="1800" dirty="0"/>
          </a:p>
          <a:p>
            <a:pPr marL="152396" indent="0">
              <a:buFont typeface="Arial" panose="020B0604020202020204" pitchFamily="34" charset="0"/>
              <a:buNone/>
            </a:pPr>
            <a:r>
              <a:rPr lang="en-ES" sz="1800" b="1" dirty="0"/>
              <a:t> </a:t>
            </a:r>
            <a:endParaRPr lang="en-E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06C10-F125-A94F-BD1B-273968783675}"/>
              </a:ext>
            </a:extLst>
          </p:cNvPr>
          <p:cNvSpPr txBox="1"/>
          <p:nvPr/>
        </p:nvSpPr>
        <p:spPr>
          <a:xfrm>
            <a:off x="7239001" y="6264633"/>
            <a:ext cx="453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2400" dirty="0"/>
              <a:t>Almeida et al., 2025, </a:t>
            </a:r>
            <a:r>
              <a:rPr lang="it-IT" sz="2400" i="1" dirty="0" err="1"/>
              <a:t>J</a:t>
            </a:r>
            <a:r>
              <a:rPr lang="it-IT" sz="2400" i="1" dirty="0"/>
              <a:t> Res Pers</a:t>
            </a:r>
            <a:endParaRPr lang="en-ES" sz="2400" i="1" dirty="0"/>
          </a:p>
        </p:txBody>
      </p:sp>
    </p:spTree>
    <p:extLst>
      <p:ext uri="{BB962C8B-B14F-4D97-AF65-F5344CB8AC3E}">
        <p14:creationId xmlns:p14="http://schemas.microsoft.com/office/powerpoint/2010/main" val="139306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FB6AA8-1D5E-4396-D6A8-A3F7A378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8" y="1655068"/>
            <a:ext cx="4320000" cy="5040000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id="{8F9D7E63-A328-2FF7-6E95-DB5E8EE4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s-ES" dirty="0" err="1"/>
              <a:t>interference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n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CA3A3-CC19-A8C7-2768-F1601F7C8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3921">
            <a:off x="1067552" y="-306634"/>
            <a:ext cx="1434483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35FD85-BA16-CA55-5371-E95296B81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9736">
            <a:off x="9343553" y="-224389"/>
            <a:ext cx="2160000" cy="1635509"/>
          </a:xfrm>
          <a:prstGeom prst="rect">
            <a:avLst/>
          </a:prstGeom>
        </p:spPr>
      </p:pic>
      <p:pic>
        <p:nvPicPr>
          <p:cNvPr id="2" name="Picture 5" descr="Image result for muddy  shoes in house">
            <a:extLst>
              <a:ext uri="{FF2B5EF4-FFF2-40B4-BE49-F238E27FC236}">
                <a16:creationId xmlns:a16="http://schemas.microsoft.com/office/drawing/2014/main" id="{7CE1BABC-69E4-6243-85A7-C22BB2C55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" r="4084" b="6276"/>
          <a:stretch/>
        </p:blipFill>
        <p:spPr bwMode="auto">
          <a:xfrm>
            <a:off x="9045117" y="4427848"/>
            <a:ext cx="2187417" cy="1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Image result for walking barefoot in the house">
            <a:extLst>
              <a:ext uri="{FF2B5EF4-FFF2-40B4-BE49-F238E27FC236}">
                <a16:creationId xmlns:a16="http://schemas.microsoft.com/office/drawing/2014/main" id="{1C508E90-D747-76FB-EE2C-808767FA7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r="11074"/>
          <a:stretch/>
        </p:blipFill>
        <p:spPr bwMode="auto">
          <a:xfrm>
            <a:off x="5318856" y="2382151"/>
            <a:ext cx="2274779" cy="1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https://lh4.googleusercontent.com/4U7no9ZfCljnoGpfYJOk-trFqy2OoqIUrbj8HNUT2C3c0Vu-djKTr9HX5IIb2yeyUgxSXTl45HdVNP-PsNaE_QjuEz4XZRPBJsQo6H7l1SqW5M4uLZze7dIA1-iUCxXqReifQYEs">
            <a:extLst>
              <a:ext uri="{FF2B5EF4-FFF2-40B4-BE49-F238E27FC236}">
                <a16:creationId xmlns:a16="http://schemas.microsoft.com/office/drawing/2014/main" id="{D281CBC2-8045-B341-1AE8-1F63D0408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" r="6293"/>
          <a:stretch/>
        </p:blipFill>
        <p:spPr bwMode="auto">
          <a:xfrm>
            <a:off x="9015969" y="2361013"/>
            <a:ext cx="2222500" cy="1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7">
            <a:extLst>
              <a:ext uri="{FF2B5EF4-FFF2-40B4-BE49-F238E27FC236}">
                <a16:creationId xmlns:a16="http://schemas.microsoft.com/office/drawing/2014/main" id="{33117ADD-237C-6220-163C-6A2C236B8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6890" y="4416296"/>
            <a:ext cx="2238157" cy="16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758AF8-BC6D-2DBD-F6CF-35BF2E48BD63}"/>
              </a:ext>
            </a:extLst>
          </p:cNvPr>
          <p:cNvSpPr txBox="1"/>
          <p:nvPr/>
        </p:nvSpPr>
        <p:spPr>
          <a:xfrm>
            <a:off x="2381067" y="4551240"/>
            <a:ext cx="1812561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700" dirty="0"/>
              <a:t>97% accuracy    </a:t>
            </a:r>
          </a:p>
          <a:p>
            <a:pPr algn="ctr"/>
            <a:r>
              <a:rPr lang="en-ES" sz="1700" i="1" dirty="0"/>
              <a:t>Mdn</a:t>
            </a:r>
            <a:r>
              <a:rPr lang="en-ES" sz="1700" baseline="-25000" dirty="0"/>
              <a:t>RT</a:t>
            </a:r>
            <a:r>
              <a:rPr lang="en-ES" sz="1700" dirty="0"/>
              <a:t> = 1038 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02111-7F7B-5A28-AAD6-51D4347C9501}"/>
              </a:ext>
            </a:extLst>
          </p:cNvPr>
          <p:cNvSpPr txBox="1"/>
          <p:nvPr/>
        </p:nvSpPr>
        <p:spPr>
          <a:xfrm>
            <a:off x="2381068" y="2407413"/>
            <a:ext cx="1812560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700" dirty="0"/>
              <a:t>&gt; 99% accuracy    </a:t>
            </a:r>
          </a:p>
          <a:p>
            <a:pPr algn="ctr"/>
            <a:r>
              <a:rPr lang="en-ES" sz="1700" i="1" dirty="0"/>
              <a:t>Mdn</a:t>
            </a:r>
            <a:r>
              <a:rPr lang="en-ES" sz="1700" baseline="-25000" dirty="0"/>
              <a:t>RT</a:t>
            </a:r>
            <a:r>
              <a:rPr lang="en-ES" sz="1700" dirty="0"/>
              <a:t> = 859 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71947B-5382-A692-ACC7-D1E6989F3A45}"/>
              </a:ext>
            </a:extLst>
          </p:cNvPr>
          <p:cNvSpPr/>
          <p:nvPr/>
        </p:nvSpPr>
        <p:spPr>
          <a:xfrm>
            <a:off x="6096000" y="6231942"/>
            <a:ext cx="589906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500" dirty="0"/>
              <a:t>Engelmann et al., 2024 </a:t>
            </a:r>
            <a:r>
              <a:rPr lang="es-ES" sz="2500" i="1" dirty="0" err="1"/>
              <a:t>Proc</a:t>
            </a:r>
            <a:r>
              <a:rPr lang="es-ES" sz="2500" i="1" dirty="0"/>
              <a:t> </a:t>
            </a:r>
            <a:r>
              <a:rPr lang="es-ES" sz="2500" i="1" dirty="0" err="1"/>
              <a:t>Cog</a:t>
            </a:r>
            <a:r>
              <a:rPr lang="es-ES" sz="2500" i="1" dirty="0"/>
              <a:t> </a:t>
            </a:r>
            <a:r>
              <a:rPr lang="es-ES" sz="2500" i="1" dirty="0" err="1"/>
              <a:t>Sci</a:t>
            </a:r>
            <a:r>
              <a:rPr lang="es-ES" sz="2500" i="1" dirty="0"/>
              <a:t> Soc</a:t>
            </a:r>
            <a:r>
              <a:rPr lang="es-ES" sz="2500" dirty="0"/>
              <a:t>.</a:t>
            </a:r>
            <a:endParaRPr lang="es-ES" sz="2500" i="1" dirty="0"/>
          </a:p>
        </p:txBody>
      </p:sp>
    </p:spTree>
    <p:extLst>
      <p:ext uri="{BB962C8B-B14F-4D97-AF65-F5344CB8AC3E}">
        <p14:creationId xmlns:p14="http://schemas.microsoft.com/office/powerpoint/2010/main" val="6841509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27AD13-2CBF-FDD8-8E67-3D01C0C34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321" y="1655068"/>
            <a:ext cx="7200001" cy="50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021A9D-A25A-315E-86A2-7106BCDA7B22}"/>
              </a:ext>
            </a:extLst>
          </p:cNvPr>
          <p:cNvSpPr/>
          <p:nvPr/>
        </p:nvSpPr>
        <p:spPr>
          <a:xfrm>
            <a:off x="8524391" y="2078540"/>
            <a:ext cx="3205655" cy="2249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B6AA8-1D5E-4396-D6A8-A3F7A378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8" y="1655068"/>
            <a:ext cx="4320000" cy="5040000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id="{8F9D7E63-A328-2FF7-6E95-DB5E8EE4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s-ES" dirty="0" err="1"/>
              <a:t>interference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n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CA3A3-CC19-A8C7-2768-F1601F7C8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3921">
            <a:off x="1067552" y="-306634"/>
            <a:ext cx="1434483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35FD85-BA16-CA55-5371-E95296B81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9736">
            <a:off x="9343553" y="-224389"/>
            <a:ext cx="2160000" cy="1635509"/>
          </a:xfrm>
          <a:prstGeom prst="rect">
            <a:avLst/>
          </a:prstGeom>
        </p:spPr>
      </p:pic>
      <p:pic>
        <p:nvPicPr>
          <p:cNvPr id="7" name="Picture 3" descr="https://lh4.googleusercontent.com/4U7no9ZfCljnoGpfYJOk-trFqy2OoqIUrbj8HNUT2C3c0Vu-djKTr9HX5IIb2yeyUgxSXTl45HdVNP-PsNaE_QjuEz4XZRPBJsQo6H7l1SqW5M4uLZze7dIA1-iUCxXqReifQYEs">
            <a:extLst>
              <a:ext uri="{FF2B5EF4-FFF2-40B4-BE49-F238E27FC236}">
                <a16:creationId xmlns:a16="http://schemas.microsoft.com/office/drawing/2014/main" id="{D281CBC2-8045-B341-1AE8-1F63D0408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" r="6293"/>
          <a:stretch/>
        </p:blipFill>
        <p:spPr bwMode="auto">
          <a:xfrm>
            <a:off x="9015969" y="2361013"/>
            <a:ext cx="2222500" cy="1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B8FADE-76A2-DB0D-983E-36112230F90C}"/>
              </a:ext>
            </a:extLst>
          </p:cNvPr>
          <p:cNvSpPr/>
          <p:nvPr/>
        </p:nvSpPr>
        <p:spPr>
          <a:xfrm>
            <a:off x="4897821" y="4246179"/>
            <a:ext cx="3205655" cy="2249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0" name="Imagem 7">
            <a:extLst>
              <a:ext uri="{FF2B5EF4-FFF2-40B4-BE49-F238E27FC236}">
                <a16:creationId xmlns:a16="http://schemas.microsoft.com/office/drawing/2014/main" id="{33117ADD-237C-6220-163C-6A2C236B8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890" y="4416296"/>
            <a:ext cx="2238157" cy="16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C1017E-5E70-FF4E-A46F-8D3E486C0E9B}"/>
              </a:ext>
            </a:extLst>
          </p:cNvPr>
          <p:cNvSpPr txBox="1"/>
          <p:nvPr/>
        </p:nvSpPr>
        <p:spPr>
          <a:xfrm>
            <a:off x="2381068" y="2407413"/>
            <a:ext cx="1812560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700" dirty="0"/>
              <a:t>&gt; 99% accuracy    </a:t>
            </a:r>
          </a:p>
          <a:p>
            <a:pPr algn="ctr"/>
            <a:r>
              <a:rPr lang="en-ES" sz="1700" i="1" dirty="0"/>
              <a:t>Mdn</a:t>
            </a:r>
            <a:r>
              <a:rPr lang="en-ES" sz="1700" baseline="-25000" dirty="0"/>
              <a:t>RT</a:t>
            </a:r>
            <a:r>
              <a:rPr lang="en-ES" sz="1700" dirty="0"/>
              <a:t> = 859 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C697E4-8B30-B6CF-6C93-B8A3FCFE194F}"/>
              </a:ext>
            </a:extLst>
          </p:cNvPr>
          <p:cNvSpPr txBox="1"/>
          <p:nvPr/>
        </p:nvSpPr>
        <p:spPr>
          <a:xfrm>
            <a:off x="2381067" y="4551240"/>
            <a:ext cx="1812561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700" dirty="0"/>
              <a:t>97% accuracy    </a:t>
            </a:r>
          </a:p>
          <a:p>
            <a:pPr algn="ctr"/>
            <a:r>
              <a:rPr lang="en-ES" sz="1700" i="1" dirty="0"/>
              <a:t>Mdn</a:t>
            </a:r>
            <a:r>
              <a:rPr lang="en-ES" sz="1700" baseline="-25000" dirty="0"/>
              <a:t>RT</a:t>
            </a:r>
            <a:r>
              <a:rPr lang="en-ES" sz="1700" dirty="0"/>
              <a:t> = 1038 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A353AC-C6D5-0278-6DCD-63E6D28C7373}"/>
              </a:ext>
            </a:extLst>
          </p:cNvPr>
          <p:cNvSpPr txBox="1"/>
          <p:nvPr/>
        </p:nvSpPr>
        <p:spPr>
          <a:xfrm>
            <a:off x="6475968" y="2250852"/>
            <a:ext cx="149904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400" dirty="0"/>
              <a:t>95% No    </a:t>
            </a:r>
          </a:p>
          <a:p>
            <a:pPr algn="ctr"/>
            <a:r>
              <a:rPr lang="en-ES" sz="1400" i="1" dirty="0"/>
              <a:t>Mdn</a:t>
            </a:r>
            <a:r>
              <a:rPr lang="en-ES" sz="1400" baseline="-25000" dirty="0"/>
              <a:t>RT</a:t>
            </a:r>
            <a:r>
              <a:rPr lang="en-ES" sz="1400" dirty="0"/>
              <a:t> = 2300 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8110C-3D25-23EF-698F-383D31B57910}"/>
              </a:ext>
            </a:extLst>
          </p:cNvPr>
          <p:cNvSpPr txBox="1"/>
          <p:nvPr/>
        </p:nvSpPr>
        <p:spPr>
          <a:xfrm>
            <a:off x="10127219" y="5573076"/>
            <a:ext cx="149904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400" dirty="0"/>
              <a:t>93% Yes    </a:t>
            </a:r>
          </a:p>
          <a:p>
            <a:pPr algn="ctr"/>
            <a:r>
              <a:rPr lang="en-ES" sz="1400" i="1" dirty="0"/>
              <a:t>Mdn</a:t>
            </a:r>
            <a:r>
              <a:rPr lang="en-ES" sz="1400" baseline="-25000" dirty="0"/>
              <a:t>RT</a:t>
            </a:r>
            <a:r>
              <a:rPr lang="en-ES" sz="1400" dirty="0"/>
              <a:t> = 2311 ms</a:t>
            </a:r>
          </a:p>
        </p:txBody>
      </p:sp>
    </p:spTree>
    <p:extLst>
      <p:ext uri="{BB962C8B-B14F-4D97-AF65-F5344CB8AC3E}">
        <p14:creationId xmlns:p14="http://schemas.microsoft.com/office/powerpoint/2010/main" val="13824681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27AD13-2CBF-FDD8-8E67-3D01C0C34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321" y="1655068"/>
            <a:ext cx="7200001" cy="50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B6AA8-1D5E-4396-D6A8-A3F7A378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8" y="1655068"/>
            <a:ext cx="4320000" cy="5040000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id="{8F9D7E63-A328-2FF7-6E95-DB5E8EE4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</p:spPr>
        <p:txBody>
          <a:bodyPr/>
          <a:lstStyle/>
          <a:p>
            <a:pPr algn="ctr"/>
            <a:r>
              <a:rPr lang="es-ES" dirty="0" err="1"/>
              <a:t>interference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n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CA3A3-CC19-A8C7-2768-F1601F7C8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3921">
            <a:off x="1067552" y="-306634"/>
            <a:ext cx="1434483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35FD85-BA16-CA55-5371-E95296B81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9736">
            <a:off x="9343553" y="-224389"/>
            <a:ext cx="2160000" cy="1635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78AC2-F7BB-52D9-C3B6-E1E9BE6E5F84}"/>
              </a:ext>
            </a:extLst>
          </p:cNvPr>
          <p:cNvSpPr txBox="1"/>
          <p:nvPr/>
        </p:nvSpPr>
        <p:spPr>
          <a:xfrm>
            <a:off x="2381068" y="2407413"/>
            <a:ext cx="1812560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700" dirty="0"/>
              <a:t>&gt; 99% accuracy    </a:t>
            </a:r>
          </a:p>
          <a:p>
            <a:pPr algn="ctr"/>
            <a:r>
              <a:rPr lang="en-ES" sz="1700" i="1" dirty="0"/>
              <a:t>Mdn</a:t>
            </a:r>
            <a:r>
              <a:rPr lang="en-ES" sz="1700" baseline="-25000" dirty="0"/>
              <a:t>RT</a:t>
            </a:r>
            <a:r>
              <a:rPr lang="en-ES" sz="1700" dirty="0"/>
              <a:t> = 859 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8A48B-8E3F-B53B-28FD-DD9636A5CCE0}"/>
              </a:ext>
            </a:extLst>
          </p:cNvPr>
          <p:cNvSpPr txBox="1"/>
          <p:nvPr/>
        </p:nvSpPr>
        <p:spPr>
          <a:xfrm>
            <a:off x="2381067" y="4551240"/>
            <a:ext cx="1812561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700" dirty="0"/>
              <a:t>97% accuracy    </a:t>
            </a:r>
          </a:p>
          <a:p>
            <a:pPr algn="ctr"/>
            <a:r>
              <a:rPr lang="en-ES" sz="1700" i="1" dirty="0"/>
              <a:t>Mdn</a:t>
            </a:r>
            <a:r>
              <a:rPr lang="en-ES" sz="1700" baseline="-25000" dirty="0"/>
              <a:t>RT</a:t>
            </a:r>
            <a:r>
              <a:rPr lang="en-ES" sz="1700" dirty="0"/>
              <a:t> = 1038 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BC0D99-854D-4673-80A5-A761F0EDE85D}"/>
              </a:ext>
            </a:extLst>
          </p:cNvPr>
          <p:cNvSpPr txBox="1"/>
          <p:nvPr/>
        </p:nvSpPr>
        <p:spPr>
          <a:xfrm>
            <a:off x="6475968" y="2250852"/>
            <a:ext cx="149904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400" dirty="0"/>
              <a:t>95% No    </a:t>
            </a:r>
          </a:p>
          <a:p>
            <a:pPr algn="ctr"/>
            <a:r>
              <a:rPr lang="en-ES" sz="1400" i="1" dirty="0"/>
              <a:t>Mdn</a:t>
            </a:r>
            <a:r>
              <a:rPr lang="en-ES" sz="1400" baseline="-25000" dirty="0"/>
              <a:t>RT</a:t>
            </a:r>
            <a:r>
              <a:rPr lang="en-ES" sz="1400" dirty="0"/>
              <a:t> = 2300 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B6E7B-C067-B378-8017-C25C75A0E04A}"/>
              </a:ext>
            </a:extLst>
          </p:cNvPr>
          <p:cNvSpPr txBox="1"/>
          <p:nvPr/>
        </p:nvSpPr>
        <p:spPr>
          <a:xfrm>
            <a:off x="10127219" y="5573076"/>
            <a:ext cx="149904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400" dirty="0"/>
              <a:t>93% Yes    </a:t>
            </a:r>
          </a:p>
          <a:p>
            <a:pPr algn="ctr"/>
            <a:r>
              <a:rPr lang="en-ES" sz="1400" i="1" dirty="0"/>
              <a:t>Mdn</a:t>
            </a:r>
            <a:r>
              <a:rPr lang="en-ES" sz="1400" baseline="-25000" dirty="0"/>
              <a:t>RT</a:t>
            </a:r>
            <a:r>
              <a:rPr lang="en-ES" sz="1400" dirty="0"/>
              <a:t> = 2311 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2E941-30DB-FBE8-0A8E-3BF7567BF12F}"/>
              </a:ext>
            </a:extLst>
          </p:cNvPr>
          <p:cNvSpPr txBox="1"/>
          <p:nvPr/>
        </p:nvSpPr>
        <p:spPr>
          <a:xfrm>
            <a:off x="6475968" y="4551240"/>
            <a:ext cx="149904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400" dirty="0"/>
              <a:t>77% No    </a:t>
            </a:r>
          </a:p>
          <a:p>
            <a:pPr algn="ctr"/>
            <a:r>
              <a:rPr lang="en-ES" sz="1400" i="1" dirty="0"/>
              <a:t>Mdn</a:t>
            </a:r>
            <a:r>
              <a:rPr lang="en-ES" sz="1400" baseline="-25000" dirty="0"/>
              <a:t>RT</a:t>
            </a:r>
            <a:r>
              <a:rPr lang="en-ES" sz="1400" dirty="0"/>
              <a:t> = 2730 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36686-5974-610B-B471-6891E88247D2}"/>
              </a:ext>
            </a:extLst>
          </p:cNvPr>
          <p:cNvSpPr txBox="1"/>
          <p:nvPr/>
        </p:nvSpPr>
        <p:spPr>
          <a:xfrm>
            <a:off x="10127218" y="3429000"/>
            <a:ext cx="149904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ES" sz="1400" dirty="0"/>
              <a:t>69% Yes    </a:t>
            </a:r>
          </a:p>
          <a:p>
            <a:pPr algn="ctr"/>
            <a:r>
              <a:rPr lang="en-ES" sz="1400" i="1" dirty="0"/>
              <a:t>Mdn</a:t>
            </a:r>
            <a:r>
              <a:rPr lang="en-ES" sz="1400" baseline="-25000" dirty="0"/>
              <a:t>RT</a:t>
            </a:r>
            <a:r>
              <a:rPr lang="en-ES" sz="1400" dirty="0"/>
              <a:t> = 3015 ms</a:t>
            </a:r>
          </a:p>
        </p:txBody>
      </p:sp>
    </p:spTree>
    <p:extLst>
      <p:ext uri="{BB962C8B-B14F-4D97-AF65-F5344CB8AC3E}">
        <p14:creationId xmlns:p14="http://schemas.microsoft.com/office/powerpoint/2010/main" val="8309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6F63A-4155-9614-440C-9414DA00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C357471-21DF-3364-CE3A-571C9FCB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1568" y="-376519"/>
            <a:ext cx="16141718" cy="80708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0DF0E7-0558-D01E-8FCD-73E8E78D8FDF}"/>
              </a:ext>
            </a:extLst>
          </p:cNvPr>
          <p:cNvSpPr/>
          <p:nvPr/>
        </p:nvSpPr>
        <p:spPr>
          <a:xfrm>
            <a:off x="4115441" y="1989000"/>
            <a:ext cx="3413736" cy="2880000"/>
          </a:xfrm>
          <a:prstGeom prst="rect">
            <a:avLst/>
          </a:prstGeom>
          <a:solidFill>
            <a:srgbClr val="E2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949414-D60C-002E-E740-582724068942}"/>
              </a:ext>
            </a:extLst>
          </p:cNvPr>
          <p:cNvSpPr/>
          <p:nvPr/>
        </p:nvSpPr>
        <p:spPr>
          <a:xfrm>
            <a:off x="558561" y="1214932"/>
            <a:ext cx="2968463" cy="3635139"/>
          </a:xfrm>
          <a:prstGeom prst="roundRect">
            <a:avLst/>
          </a:prstGeom>
          <a:solidFill>
            <a:srgbClr val="FFF8F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346C6-C442-3859-A9AC-65D557CFD9FC}"/>
              </a:ext>
            </a:extLst>
          </p:cNvPr>
          <p:cNvSpPr txBox="1"/>
          <p:nvPr/>
        </p:nvSpPr>
        <p:spPr>
          <a:xfrm>
            <a:off x="550084" y="3593513"/>
            <a:ext cx="2968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MUSIC </a:t>
            </a:r>
          </a:p>
          <a:p>
            <a:pPr algn="ctr"/>
            <a:r>
              <a:rPr lang="es-E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PAST 10PM</a:t>
            </a:r>
          </a:p>
        </p:txBody>
      </p:sp>
      <p:pic>
        <p:nvPicPr>
          <p:cNvPr id="9" name="Picture 8" descr="A no music sign with a red circle&#10;&#10;AI-generated content may be incorrect.">
            <a:extLst>
              <a:ext uri="{FF2B5EF4-FFF2-40B4-BE49-F238E27FC236}">
                <a16:creationId xmlns:a16="http://schemas.microsoft.com/office/drawing/2014/main" id="{95AA64A6-DBCB-EED2-5D67-BFF33534A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8" r="10052" b="28897"/>
          <a:stretch>
            <a:fillRect/>
          </a:stretch>
        </p:blipFill>
        <p:spPr>
          <a:xfrm>
            <a:off x="870677" y="1399589"/>
            <a:ext cx="2362457" cy="2029411"/>
          </a:xfrm>
          <a:prstGeom prst="rect">
            <a:avLst/>
          </a:prstGeom>
        </p:spPr>
      </p:pic>
      <p:pic>
        <p:nvPicPr>
          <p:cNvPr id="10" name="Picture 9" descr="A screenshot of a cartoon&#10;&#10;AI-generated content may be incorrect.">
            <a:extLst>
              <a:ext uri="{FF2B5EF4-FFF2-40B4-BE49-F238E27FC236}">
                <a16:creationId xmlns:a16="http://schemas.microsoft.com/office/drawing/2014/main" id="{D99C8F3D-3EEF-2C69-6D60-EB63C34A0F9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23407" r="50457" b="31764"/>
          <a:stretch>
            <a:fillRect/>
          </a:stretch>
        </p:blipFill>
        <p:spPr>
          <a:xfrm>
            <a:off x="4585402" y="2485434"/>
            <a:ext cx="2554814" cy="182448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726CA3-F570-D1CE-68C3-312142D3BA5E}"/>
              </a:ext>
            </a:extLst>
          </p:cNvPr>
          <p:cNvGraphicFramePr>
            <a:graphicFrameLocks noGrp="1"/>
          </p:cNvGraphicFramePr>
          <p:nvPr/>
        </p:nvGraphicFramePr>
        <p:xfrm>
          <a:off x="558561" y="5041700"/>
          <a:ext cx="10972771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479">
                  <a:extLst>
                    <a:ext uri="{9D8B030D-6E8A-4147-A177-3AD203B41FA5}">
                      <a16:colId xmlns:a16="http://schemas.microsoft.com/office/drawing/2014/main" val="872104742"/>
                    </a:ext>
                  </a:extLst>
                </a:gridCol>
                <a:gridCol w="3398520">
                  <a:extLst>
                    <a:ext uri="{9D8B030D-6E8A-4147-A177-3AD203B41FA5}">
                      <a16:colId xmlns:a16="http://schemas.microsoft.com/office/drawing/2014/main" val="2075644919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366511837"/>
                    </a:ext>
                  </a:extLst>
                </a:gridCol>
                <a:gridCol w="3408412">
                  <a:extLst>
                    <a:ext uri="{9D8B030D-6E8A-4147-A177-3AD203B41FA5}">
                      <a16:colId xmlns:a16="http://schemas.microsoft.com/office/drawing/2014/main" val="175025023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Textualist verdict: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4971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/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Purposivist verdict: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000" b="1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9597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E842C3-2DAB-819C-5FB9-024D8261FA4C}"/>
              </a:ext>
            </a:extLst>
          </p:cNvPr>
          <p:cNvGraphicFramePr>
            <a:graphicFrameLocks noGrp="1"/>
          </p:cNvGraphicFramePr>
          <p:nvPr/>
        </p:nvGraphicFramePr>
        <p:xfrm>
          <a:off x="3821551" y="1214932"/>
          <a:ext cx="797843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217">
                  <a:extLst>
                    <a:ext uri="{9D8B030D-6E8A-4147-A177-3AD203B41FA5}">
                      <a16:colId xmlns:a16="http://schemas.microsoft.com/office/drawing/2014/main" val="2503121591"/>
                    </a:ext>
                  </a:extLst>
                </a:gridCol>
                <a:gridCol w="3989217">
                  <a:extLst>
                    <a:ext uri="{9D8B030D-6E8A-4147-A177-3AD203B41FA5}">
                      <a16:colId xmlns:a16="http://schemas.microsoft.com/office/drawing/2014/main" val="262037833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Humming</a:t>
                      </a:r>
                      <a:r>
                        <a:rPr lang="en-ES" sz="22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a lullaby to one’s crying baby at 1AM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ES" sz="22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51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3915C19-1062-F2BA-DB7A-F9948B0C6A2A}"/>
              </a:ext>
            </a:extLst>
          </p:cNvPr>
          <p:cNvGraphicFramePr>
            <a:graphicFrameLocks noGrp="1"/>
          </p:cNvGraphicFramePr>
          <p:nvPr/>
        </p:nvGraphicFramePr>
        <p:xfrm>
          <a:off x="609615" y="519546"/>
          <a:ext cx="10972770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770">
                  <a:extLst>
                    <a:ext uri="{9D8B030D-6E8A-4147-A177-3AD203B41FA5}">
                      <a16:colId xmlns:a16="http://schemas.microsoft.com/office/drawing/2014/main" val="18213880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noProof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Which behaviors are against the rule?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94663"/>
                  </a:ext>
                </a:extLst>
              </a:tr>
            </a:tbl>
          </a:graphicData>
        </a:graphic>
      </p:graphicFrame>
      <p:pic>
        <p:nvPicPr>
          <p:cNvPr id="19" name="Picture 2" descr="Resultado de imagem para h. l. a. hart">
            <a:extLst>
              <a:ext uri="{FF2B5EF4-FFF2-40B4-BE49-F238E27FC236}">
                <a16:creationId xmlns:a16="http://schemas.microsoft.com/office/drawing/2014/main" id="{402A72F6-84D3-0805-8281-7D048872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7" y="5083274"/>
            <a:ext cx="382992" cy="432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4">
            <a:extLst>
              <a:ext uri="{FF2B5EF4-FFF2-40B4-BE49-F238E27FC236}">
                <a16:creationId xmlns:a16="http://schemas.microsoft.com/office/drawing/2014/main" id="{C97AAFDB-CB4E-5C78-5A8B-AB3D65CD32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093"/>
          <a:stretch/>
        </p:blipFill>
        <p:spPr>
          <a:xfrm>
            <a:off x="340745" y="5636671"/>
            <a:ext cx="418677" cy="432000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05545EF-595B-1B2B-1BBE-F48C4C1E9E6A}"/>
              </a:ext>
            </a:extLst>
          </p:cNvPr>
          <p:cNvGrpSpPr/>
          <p:nvPr/>
        </p:nvGrpSpPr>
        <p:grpSpPr>
          <a:xfrm>
            <a:off x="916242" y="5076614"/>
            <a:ext cx="1023480" cy="407160"/>
            <a:chOff x="916242" y="5076614"/>
            <a:chExt cx="102348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179CE43-2586-7119-638F-86082AFD2632}"/>
                    </a:ext>
                  </a:extLst>
                </p14:cNvPr>
                <p14:cNvContentPartPr/>
                <p14:nvPr/>
              </p14:nvContentPartPr>
              <p14:xfrm>
                <a:off x="951522" y="5076614"/>
                <a:ext cx="835200" cy="285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179CE43-2586-7119-638F-86082AFD26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5522" y="5040974"/>
                  <a:ext cx="906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047CB4E-827C-D344-F756-FB3BD936FFBA}"/>
                    </a:ext>
                  </a:extLst>
                </p14:cNvPr>
                <p14:cNvContentPartPr/>
                <p14:nvPr/>
              </p14:nvContentPartPr>
              <p14:xfrm>
                <a:off x="916242" y="5117294"/>
                <a:ext cx="1023480" cy="366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047CB4E-827C-D344-F756-FB3BD936FF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0242" y="5081654"/>
                  <a:ext cx="1095120" cy="43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3B4FCD-6AD4-C727-EE10-D514E92A2F70}"/>
                  </a:ext>
                </a:extLst>
              </p14:cNvPr>
              <p14:cNvContentPartPr/>
              <p14:nvPr/>
            </p14:nvContentPartPr>
            <p14:xfrm>
              <a:off x="952602" y="5717414"/>
              <a:ext cx="1115640" cy="237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3B4FCD-6AD4-C727-EE10-D514E92A2F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6602" y="5681774"/>
                <a:ext cx="1187280" cy="309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471F612-49EE-0495-1ECF-17AD81E120B4}"/>
              </a:ext>
            </a:extLst>
          </p:cNvPr>
          <p:cNvSpPr txBox="1"/>
          <p:nvPr/>
        </p:nvSpPr>
        <p:spPr>
          <a:xfrm rot="21147131">
            <a:off x="881920" y="4357561"/>
            <a:ext cx="6736728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3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Literalist</a:t>
            </a:r>
            <a:r>
              <a:rPr lang="en-ES" sz="3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‘plain meaning’ </a:t>
            </a:r>
            <a:r>
              <a:rPr lang="en-ES" sz="3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textualist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F1435-8D0B-9B50-6F5B-BD53A7823F65}"/>
              </a:ext>
            </a:extLst>
          </p:cNvPr>
          <p:cNvSpPr txBox="1"/>
          <p:nvPr/>
        </p:nvSpPr>
        <p:spPr>
          <a:xfrm rot="311779">
            <a:off x="474008" y="6124628"/>
            <a:ext cx="6736728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3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Pragmatist, intentionalist, moralist</a:t>
            </a:r>
          </a:p>
        </p:txBody>
      </p:sp>
    </p:spTree>
    <p:extLst>
      <p:ext uri="{BB962C8B-B14F-4D97-AF65-F5344CB8AC3E}">
        <p14:creationId xmlns:p14="http://schemas.microsoft.com/office/powerpoint/2010/main" val="388194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3234</TotalTime>
  <Words>1673</Words>
  <Application>Microsoft Macintosh PowerPoint</Application>
  <PresentationFormat>Widescreen</PresentationFormat>
  <Paragraphs>331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Andale Mono</vt:lpstr>
      <vt:lpstr>Aptos</vt:lpstr>
      <vt:lpstr>Aptos Display</vt:lpstr>
      <vt:lpstr>Arial</vt:lpstr>
      <vt:lpstr>Cambria Math</vt:lpstr>
      <vt:lpstr>Courier New</vt:lpstr>
      <vt:lpstr>Helvetica Neue</vt:lpstr>
      <vt:lpstr>Helvetica Neue Light</vt:lpstr>
      <vt:lpstr>Helvetica Neue Light</vt:lpstr>
      <vt:lpstr>Helvetica Neue Thin</vt:lpstr>
      <vt:lpstr>Helvetica Neue Thin</vt:lpstr>
      <vt:lpstr>Office Theme</vt:lpstr>
      <vt:lpstr>Law’s Little 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People are torn between letter and spirit.</vt:lpstr>
      <vt:lpstr>People are torn between letter and spirit.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Literal and moral appraisals (N = 51)</vt:lpstr>
      <vt:lpstr>Literal and moral appraisals (N = 51)</vt:lpstr>
      <vt:lpstr>PowerPoint Presentation</vt:lpstr>
      <vt:lpstr>Literal and moral appraisals (N = 51)</vt:lpstr>
      <vt:lpstr>Literal and moral appraisals (N = 51)</vt:lpstr>
      <vt:lpstr>Literal and moral appraisals (N = 51)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Traces of an intuitive commitment to natural law?</vt:lpstr>
      <vt:lpstr>Traces of an intuitive commitment to natural law?</vt:lpstr>
      <vt:lpstr>Traces of an intuitive commitment to natural law?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disagreement &amp; conflict</vt:lpstr>
      <vt:lpstr>disagreement &amp; conflict</vt:lpstr>
      <vt:lpstr>disagreement &amp; conflict</vt:lpstr>
      <vt:lpstr>by-participant regression</vt:lpstr>
      <vt:lpstr>by-participant regression</vt:lpstr>
      <vt:lpstr>by-participant regression</vt:lpstr>
      <vt:lpstr>by-participant regression</vt:lpstr>
      <vt:lpstr>by-participant regression</vt:lpstr>
      <vt:lpstr>interference effects</vt:lpstr>
      <vt:lpstr>interference effects</vt:lpstr>
      <vt:lpstr>interference 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IVAR ALLAN RODRIGUEZ HANNIKAINEN</dc:creator>
  <cp:lastModifiedBy>IVAR ALLAN RODRIGUEZ HANNIKAINEN</cp:lastModifiedBy>
  <cp:revision>18</cp:revision>
  <dcterms:created xsi:type="dcterms:W3CDTF">2025-11-12T05:51:55Z</dcterms:created>
  <dcterms:modified xsi:type="dcterms:W3CDTF">2025-11-14T11:46:01Z</dcterms:modified>
</cp:coreProperties>
</file>